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 id="2147483648" r:id="rId5"/>
  </p:sldMasterIdLst>
  <p:notesMasterIdLst>
    <p:notesMasterId r:id="rId13"/>
  </p:notesMasterIdLst>
  <p:sldIdLst>
    <p:sldId id="258" r:id="rId6"/>
    <p:sldId id="257" r:id="rId7"/>
    <p:sldId id="264" r:id="rId8"/>
    <p:sldId id="265" r:id="rId9"/>
    <p:sldId id="262" r:id="rId10"/>
    <p:sldId id="261" r:id="rId11"/>
    <p:sldId id="268" r:id="rId12"/>
  </p:sldIdLst>
  <p:sldSz cx="12192000" cy="6858000"/>
  <p:notesSz cx="6858000" cy="9144000"/>
  <p:defaultTex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A7C9CD60-AE32-4862-86FA-2B8D76B874CF}">
          <p14:sldIdLst>
            <p14:sldId id="258"/>
          </p14:sldIdLst>
        </p14:section>
        <p14:section name="Content" id="{375CDF17-7A95-453C-855C-3ECCF3AE660C}">
          <p14:sldIdLst>
            <p14:sldId id="257"/>
            <p14:sldId id="264"/>
            <p14:sldId id="265"/>
            <p14:sldId id="262"/>
            <p14:sldId id="261"/>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8"/>
    <a:srgbClr val="453635"/>
    <a:srgbClr val="005087"/>
    <a:srgbClr val="00406C"/>
    <a:srgbClr val="8C9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8EA933-52F2-C8A6-3561-807A743FFDC7}" v="396" dt="2026-06-30T15:41:38.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419"/>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722F1-6449-45C3-83BF-C82E33CD703E}" type="datetimeFigureOut">
              <a:rPr lang="es-419" smtClean="0"/>
              <a:t>1/7/2026</a:t>
            </a:fld>
            <a:endParaRPr lang="es-419"/>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419"/>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419"/>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FAE647-7858-4447-8B71-9AD9BC990014}" type="slidenum">
              <a:rPr lang="es-419" smtClean="0"/>
              <a:t>‹#›</a:t>
            </a:fld>
            <a:endParaRPr lang="es-419"/>
          </a:p>
        </p:txBody>
      </p:sp>
    </p:spTree>
    <p:extLst>
      <p:ext uri="{BB962C8B-B14F-4D97-AF65-F5344CB8AC3E}">
        <p14:creationId xmlns:p14="http://schemas.microsoft.com/office/powerpoint/2010/main" val="792922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Site 20N is temporarily abandoned and shut-in.  There are 25 locations of wells at this site with abandoned locations comprising 14 of the wells, active wells comprising one well site, drilling wells comprising eight of the wells, active permits comprising one well, and one site classified as temporarily abandoned.  </a:t>
            </a:r>
          </a:p>
        </p:txBody>
      </p:sp>
      <p:sp>
        <p:nvSpPr>
          <p:cNvPr id="4" name="Slide Number Placeholder 3"/>
          <p:cNvSpPr>
            <a:spLocks noGrp="1"/>
          </p:cNvSpPr>
          <p:nvPr>
            <p:ph type="sldNum" sz="quarter" idx="5"/>
          </p:nvPr>
        </p:nvSpPr>
        <p:spPr/>
        <p:txBody>
          <a:bodyPr/>
          <a:lstStyle/>
          <a:p>
            <a:fld id="{56FAE647-7858-4447-8B71-9AD9BC990014}" type="slidenum">
              <a:rPr lang="es-419" smtClean="0"/>
              <a:t>5</a:t>
            </a:fld>
            <a:endParaRPr lang="es-419"/>
          </a:p>
        </p:txBody>
      </p:sp>
    </p:spTree>
    <p:extLst>
      <p:ext uri="{BB962C8B-B14F-4D97-AF65-F5344CB8AC3E}">
        <p14:creationId xmlns:p14="http://schemas.microsoft.com/office/powerpoint/2010/main" val="34808846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1">
    <p:bg>
      <p:bgPr>
        <a:blipFill dpi="0" rotWithShape="1">
          <a:blip r:embed="rId2">
            <a:lum/>
          </a:blip>
          <a:srcRect/>
          <a:stretch>
            <a:fillRect t="-5000" r="-8000" b="-21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1746966-8A50-5393-F03C-F69700B672BF}"/>
              </a:ext>
            </a:extLst>
          </p:cNvPr>
          <p:cNvSpPr/>
          <p:nvPr userDrawn="1"/>
        </p:nvSpPr>
        <p:spPr>
          <a:xfrm>
            <a:off x="0" y="0"/>
            <a:ext cx="12192000" cy="6858001"/>
          </a:xfrm>
          <a:prstGeom prst="rect">
            <a:avLst/>
          </a:prstGeom>
          <a:solidFill>
            <a:srgbClr val="003E68">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20" name="Graphic 19">
            <a:extLst>
              <a:ext uri="{FF2B5EF4-FFF2-40B4-BE49-F238E27FC236}">
                <a16:creationId xmlns:a16="http://schemas.microsoft.com/office/drawing/2014/main" id="{110194A2-F973-6801-74C2-816A2899E66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4215206"/>
            <a:ext cx="3756752" cy="2642794"/>
          </a:xfrm>
          <a:prstGeom prst="rect">
            <a:avLst/>
          </a:prstGeom>
        </p:spPr>
      </p:pic>
      <p:sp>
        <p:nvSpPr>
          <p:cNvPr id="21" name="Title 1">
            <a:extLst>
              <a:ext uri="{FF2B5EF4-FFF2-40B4-BE49-F238E27FC236}">
                <a16:creationId xmlns:a16="http://schemas.microsoft.com/office/drawing/2014/main" id="{B56203F1-6E49-C7D8-4976-08D1B82CCA85}"/>
              </a:ext>
            </a:extLst>
          </p:cNvPr>
          <p:cNvSpPr>
            <a:spLocks noGrp="1"/>
          </p:cNvSpPr>
          <p:nvPr>
            <p:ph type="ctrTitle" hasCustomPrompt="1"/>
          </p:nvPr>
        </p:nvSpPr>
        <p:spPr>
          <a:xfrm>
            <a:off x="828488" y="562424"/>
            <a:ext cx="9163811" cy="2028163"/>
          </a:xfrm>
          <a:prstGeom prst="rect">
            <a:avLst/>
          </a:prstGeom>
        </p:spPr>
        <p:txBody>
          <a:bodyPr anchor="b">
            <a:noAutofit/>
          </a:bodyPr>
          <a:lstStyle>
            <a:lvl1pPr algn="l">
              <a:defRPr sz="6600" b="0" spc="600">
                <a:solidFill>
                  <a:schemeClr val="bg1"/>
                </a:solidFill>
              </a:defRPr>
            </a:lvl1pPr>
          </a:lstStyle>
          <a:p>
            <a:r>
              <a:rPr lang="en-US"/>
              <a:t>The presentation title goes here</a:t>
            </a:r>
            <a:endParaRPr lang="es-419"/>
          </a:p>
        </p:txBody>
      </p:sp>
      <p:sp>
        <p:nvSpPr>
          <p:cNvPr id="22" name="Rectangle 21">
            <a:extLst>
              <a:ext uri="{FF2B5EF4-FFF2-40B4-BE49-F238E27FC236}">
                <a16:creationId xmlns:a16="http://schemas.microsoft.com/office/drawing/2014/main" id="{2A93EDC8-59D5-A41F-ED90-7E9DE6AEBA87}"/>
              </a:ext>
            </a:extLst>
          </p:cNvPr>
          <p:cNvSpPr/>
          <p:nvPr userDrawn="1"/>
        </p:nvSpPr>
        <p:spPr>
          <a:xfrm>
            <a:off x="828279" y="2735050"/>
            <a:ext cx="4506117" cy="45719"/>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23" name="Graphic 22">
            <a:extLst>
              <a:ext uri="{FF2B5EF4-FFF2-40B4-BE49-F238E27FC236}">
                <a16:creationId xmlns:a16="http://schemas.microsoft.com/office/drawing/2014/main" id="{BE1819E6-5736-CE92-8D38-7D57EEA1D87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6920" y="4742622"/>
            <a:ext cx="2054417" cy="1745150"/>
          </a:xfrm>
          <a:prstGeom prst="rect">
            <a:avLst/>
          </a:prstGeom>
        </p:spPr>
      </p:pic>
      <p:sp>
        <p:nvSpPr>
          <p:cNvPr id="24" name="Rectangle 23">
            <a:extLst>
              <a:ext uri="{FF2B5EF4-FFF2-40B4-BE49-F238E27FC236}">
                <a16:creationId xmlns:a16="http://schemas.microsoft.com/office/drawing/2014/main" id="{4404B447-5065-AEEE-8B6A-917B7CBFCC48}"/>
              </a:ext>
            </a:extLst>
          </p:cNvPr>
          <p:cNvSpPr/>
          <p:nvPr userDrawn="1"/>
        </p:nvSpPr>
        <p:spPr>
          <a:xfrm>
            <a:off x="264404" y="0"/>
            <a:ext cx="187287" cy="6858001"/>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5" name="Rectangle 24">
            <a:extLst>
              <a:ext uri="{FF2B5EF4-FFF2-40B4-BE49-F238E27FC236}">
                <a16:creationId xmlns:a16="http://schemas.microsoft.com/office/drawing/2014/main" id="{CFF98584-55AB-AC9F-C53B-53583E01E259}"/>
              </a:ext>
            </a:extLst>
          </p:cNvPr>
          <p:cNvSpPr/>
          <p:nvPr userDrawn="1"/>
        </p:nvSpPr>
        <p:spPr>
          <a:xfrm>
            <a:off x="447022" y="0"/>
            <a:ext cx="103822" cy="6858001"/>
          </a:xfrm>
          <a:prstGeom prst="rect">
            <a:avLst/>
          </a:prstGeom>
          <a:solidFill>
            <a:srgbClr val="4536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6" name="Rectangle 25">
            <a:extLst>
              <a:ext uri="{FF2B5EF4-FFF2-40B4-BE49-F238E27FC236}">
                <a16:creationId xmlns:a16="http://schemas.microsoft.com/office/drawing/2014/main" id="{4527C0C2-84F6-6A4B-36E4-864D76A28786}"/>
              </a:ext>
            </a:extLst>
          </p:cNvPr>
          <p:cNvSpPr/>
          <p:nvPr userDrawn="1"/>
        </p:nvSpPr>
        <p:spPr>
          <a:xfrm>
            <a:off x="0" y="-1"/>
            <a:ext cx="264404" cy="6858001"/>
          </a:xfrm>
          <a:prstGeom prst="rect">
            <a:avLst/>
          </a:prstGeom>
          <a:solidFill>
            <a:srgbClr val="005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7" name="Text Placeholder 12">
            <a:extLst>
              <a:ext uri="{FF2B5EF4-FFF2-40B4-BE49-F238E27FC236}">
                <a16:creationId xmlns:a16="http://schemas.microsoft.com/office/drawing/2014/main" id="{5ED42AFA-955E-D057-3B20-D98AD35419AE}"/>
              </a:ext>
            </a:extLst>
          </p:cNvPr>
          <p:cNvSpPr>
            <a:spLocks noGrp="1"/>
          </p:cNvSpPr>
          <p:nvPr>
            <p:ph type="body" sz="quarter" idx="14" hasCustomPrompt="1"/>
          </p:nvPr>
        </p:nvSpPr>
        <p:spPr>
          <a:xfrm>
            <a:off x="828279" y="2925232"/>
            <a:ext cx="2316163" cy="404812"/>
          </a:xfrm>
          <a:prstGeom prst="rect">
            <a:avLst/>
          </a:prstGeom>
        </p:spPr>
        <p:txBody>
          <a:bodyPr>
            <a:normAutofit/>
          </a:bodyPr>
          <a:lstStyle>
            <a:lvl1pPr marL="0" indent="0" algn="l">
              <a:buNone/>
              <a:defRPr sz="1400">
                <a:solidFill>
                  <a:schemeClr val="bg1"/>
                </a:solidFill>
                <a:latin typeface="Century Gothic" panose="020B0502020202020204" pitchFamily="34" charset="0"/>
              </a:defRPr>
            </a:lvl1pPr>
          </a:lstStyle>
          <a:p>
            <a:pPr lvl="0"/>
            <a:r>
              <a:rPr lang="en-US"/>
              <a:t>Date </a:t>
            </a:r>
            <a:r>
              <a:rPr lang="en-US" err="1"/>
              <a:t>XXth</a:t>
            </a:r>
            <a:r>
              <a:rPr lang="en-US"/>
              <a:t>, 2023</a:t>
            </a:r>
            <a:endParaRPr lang="es-419"/>
          </a:p>
        </p:txBody>
      </p:sp>
    </p:spTree>
    <p:extLst>
      <p:ext uri="{BB962C8B-B14F-4D97-AF65-F5344CB8AC3E}">
        <p14:creationId xmlns:p14="http://schemas.microsoft.com/office/powerpoint/2010/main" val="221830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bg>
      <p:bgPr>
        <a:blipFill dpi="0" rotWithShape="1">
          <a:blip r:embed="rId2">
            <a:lum/>
          </a:blip>
          <a:srcRect/>
          <a:stretch>
            <a:fillRect t="-33000" r="-70000" b="-67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98738A8-EE34-1290-B02D-8D0F3508897B}"/>
              </a:ext>
            </a:extLst>
          </p:cNvPr>
          <p:cNvSpPr/>
          <p:nvPr userDrawn="1"/>
        </p:nvSpPr>
        <p:spPr>
          <a:xfrm>
            <a:off x="0" y="0"/>
            <a:ext cx="12192000" cy="6858001"/>
          </a:xfrm>
          <a:prstGeom prst="rect">
            <a:avLst/>
          </a:prstGeom>
          <a:solidFill>
            <a:srgbClr val="003E68">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9" name="Graphic 8">
            <a:extLst>
              <a:ext uri="{FF2B5EF4-FFF2-40B4-BE49-F238E27FC236}">
                <a16:creationId xmlns:a16="http://schemas.microsoft.com/office/drawing/2014/main" id="{81D0BBDB-B114-923D-9378-5ADDBAA4ADF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4215206"/>
            <a:ext cx="3756752" cy="2642794"/>
          </a:xfrm>
          <a:prstGeom prst="rect">
            <a:avLst/>
          </a:prstGeom>
        </p:spPr>
      </p:pic>
      <p:sp>
        <p:nvSpPr>
          <p:cNvPr id="2" name="Title 1">
            <a:extLst>
              <a:ext uri="{FF2B5EF4-FFF2-40B4-BE49-F238E27FC236}">
                <a16:creationId xmlns:a16="http://schemas.microsoft.com/office/drawing/2014/main" id="{5D9CCBB2-40F5-BFD7-01EA-1B7745D1D928}"/>
              </a:ext>
            </a:extLst>
          </p:cNvPr>
          <p:cNvSpPr>
            <a:spLocks noGrp="1"/>
          </p:cNvSpPr>
          <p:nvPr>
            <p:ph type="ctrTitle" hasCustomPrompt="1"/>
          </p:nvPr>
        </p:nvSpPr>
        <p:spPr>
          <a:xfrm>
            <a:off x="828488" y="562424"/>
            <a:ext cx="9163811" cy="2028163"/>
          </a:xfrm>
          <a:prstGeom prst="rect">
            <a:avLst/>
          </a:prstGeom>
        </p:spPr>
        <p:txBody>
          <a:bodyPr anchor="b">
            <a:noAutofit/>
          </a:bodyPr>
          <a:lstStyle>
            <a:lvl1pPr algn="l">
              <a:defRPr sz="6600" b="0" spc="600">
                <a:solidFill>
                  <a:schemeClr val="bg1"/>
                </a:solidFill>
              </a:defRPr>
            </a:lvl1pPr>
          </a:lstStyle>
          <a:p>
            <a:r>
              <a:rPr lang="en-US"/>
              <a:t>The presentation title goes here</a:t>
            </a:r>
            <a:endParaRPr lang="es-419"/>
          </a:p>
        </p:txBody>
      </p:sp>
      <p:sp>
        <p:nvSpPr>
          <p:cNvPr id="11" name="Rectangle 10">
            <a:extLst>
              <a:ext uri="{FF2B5EF4-FFF2-40B4-BE49-F238E27FC236}">
                <a16:creationId xmlns:a16="http://schemas.microsoft.com/office/drawing/2014/main" id="{1CEC3FBE-80A1-3F86-3C81-E3217376E006}"/>
              </a:ext>
            </a:extLst>
          </p:cNvPr>
          <p:cNvSpPr/>
          <p:nvPr userDrawn="1"/>
        </p:nvSpPr>
        <p:spPr>
          <a:xfrm>
            <a:off x="828279" y="2735050"/>
            <a:ext cx="4506117" cy="45719"/>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6" name="Graphic 5">
            <a:extLst>
              <a:ext uri="{FF2B5EF4-FFF2-40B4-BE49-F238E27FC236}">
                <a16:creationId xmlns:a16="http://schemas.microsoft.com/office/drawing/2014/main" id="{86837531-7ECC-AEA7-06D5-7A8E1977616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6920" y="4742622"/>
            <a:ext cx="2054417" cy="1745150"/>
          </a:xfrm>
          <a:prstGeom prst="rect">
            <a:avLst/>
          </a:prstGeom>
        </p:spPr>
      </p:pic>
      <p:sp>
        <p:nvSpPr>
          <p:cNvPr id="14" name="Rectangle 13">
            <a:extLst>
              <a:ext uri="{FF2B5EF4-FFF2-40B4-BE49-F238E27FC236}">
                <a16:creationId xmlns:a16="http://schemas.microsoft.com/office/drawing/2014/main" id="{9782BD2B-8E26-5CD9-E89A-4D5265F55E6A}"/>
              </a:ext>
            </a:extLst>
          </p:cNvPr>
          <p:cNvSpPr/>
          <p:nvPr userDrawn="1"/>
        </p:nvSpPr>
        <p:spPr>
          <a:xfrm>
            <a:off x="264404" y="0"/>
            <a:ext cx="187287" cy="6858001"/>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Rectangle 9">
            <a:extLst>
              <a:ext uri="{FF2B5EF4-FFF2-40B4-BE49-F238E27FC236}">
                <a16:creationId xmlns:a16="http://schemas.microsoft.com/office/drawing/2014/main" id="{1B693FED-578E-4028-2DB2-362BDC659378}"/>
              </a:ext>
            </a:extLst>
          </p:cNvPr>
          <p:cNvSpPr/>
          <p:nvPr userDrawn="1"/>
        </p:nvSpPr>
        <p:spPr>
          <a:xfrm>
            <a:off x="447022" y="0"/>
            <a:ext cx="103822" cy="6858001"/>
          </a:xfrm>
          <a:prstGeom prst="rect">
            <a:avLst/>
          </a:prstGeom>
          <a:solidFill>
            <a:srgbClr val="4536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2" name="Rectangle 11">
            <a:extLst>
              <a:ext uri="{FF2B5EF4-FFF2-40B4-BE49-F238E27FC236}">
                <a16:creationId xmlns:a16="http://schemas.microsoft.com/office/drawing/2014/main" id="{F0FC1F9B-B55C-B987-9ECC-A33C20DEF91E}"/>
              </a:ext>
            </a:extLst>
          </p:cNvPr>
          <p:cNvSpPr/>
          <p:nvPr userDrawn="1"/>
        </p:nvSpPr>
        <p:spPr>
          <a:xfrm>
            <a:off x="0" y="-1"/>
            <a:ext cx="264404" cy="6858001"/>
          </a:xfrm>
          <a:prstGeom prst="rect">
            <a:avLst/>
          </a:prstGeom>
          <a:solidFill>
            <a:srgbClr val="005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7" name="Text Placeholder 12">
            <a:extLst>
              <a:ext uri="{FF2B5EF4-FFF2-40B4-BE49-F238E27FC236}">
                <a16:creationId xmlns:a16="http://schemas.microsoft.com/office/drawing/2014/main" id="{E1AC7448-D46E-03AB-D85D-91B392022A68}"/>
              </a:ext>
            </a:extLst>
          </p:cNvPr>
          <p:cNvSpPr>
            <a:spLocks noGrp="1"/>
          </p:cNvSpPr>
          <p:nvPr>
            <p:ph type="body" sz="quarter" idx="14" hasCustomPrompt="1"/>
          </p:nvPr>
        </p:nvSpPr>
        <p:spPr>
          <a:xfrm>
            <a:off x="828279" y="2925232"/>
            <a:ext cx="2316163" cy="404812"/>
          </a:xfrm>
          <a:prstGeom prst="rect">
            <a:avLst/>
          </a:prstGeom>
        </p:spPr>
        <p:txBody>
          <a:bodyPr>
            <a:normAutofit/>
          </a:bodyPr>
          <a:lstStyle>
            <a:lvl1pPr marL="0" indent="0" algn="l">
              <a:buNone/>
              <a:defRPr sz="1400">
                <a:solidFill>
                  <a:schemeClr val="bg1"/>
                </a:solidFill>
                <a:latin typeface="Century Gothic" panose="020B0502020202020204" pitchFamily="34" charset="0"/>
              </a:defRPr>
            </a:lvl1pPr>
          </a:lstStyle>
          <a:p>
            <a:pPr lvl="0"/>
            <a:r>
              <a:rPr lang="en-US"/>
              <a:t>Date </a:t>
            </a:r>
            <a:r>
              <a:rPr lang="en-US" err="1"/>
              <a:t>XXth</a:t>
            </a:r>
            <a:r>
              <a:rPr lang="en-US"/>
              <a:t>, 2023</a:t>
            </a:r>
            <a:endParaRPr lang="es-419"/>
          </a:p>
        </p:txBody>
      </p:sp>
    </p:spTree>
    <p:extLst>
      <p:ext uri="{BB962C8B-B14F-4D97-AF65-F5344CB8AC3E}">
        <p14:creationId xmlns:p14="http://schemas.microsoft.com/office/powerpoint/2010/main" val="921917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6416-449D-82E6-A447-4C5A7459D20A}"/>
              </a:ext>
            </a:extLst>
          </p:cNvPr>
          <p:cNvSpPr>
            <a:spLocks noGrp="1"/>
          </p:cNvSpPr>
          <p:nvPr>
            <p:ph type="title" hasCustomPrompt="1"/>
          </p:nvPr>
        </p:nvSpPr>
        <p:spPr>
          <a:xfrm>
            <a:off x="387306" y="391028"/>
            <a:ext cx="9084623" cy="1840676"/>
          </a:xfrm>
        </p:spPr>
        <p:txBody>
          <a:bodyPr anchor="b"/>
          <a:lstStyle>
            <a:lvl1pPr>
              <a:defRPr sz="6000">
                <a:solidFill>
                  <a:srgbClr val="453635"/>
                </a:solidFill>
              </a:defRPr>
            </a:lvl1pPr>
          </a:lstStyle>
          <a:p>
            <a:r>
              <a:rPr lang="en-US"/>
              <a:t>Section title goes here</a:t>
            </a:r>
            <a:endParaRPr lang="es-419"/>
          </a:p>
        </p:txBody>
      </p:sp>
      <p:sp>
        <p:nvSpPr>
          <p:cNvPr id="3" name="Text Placeholder 2">
            <a:extLst>
              <a:ext uri="{FF2B5EF4-FFF2-40B4-BE49-F238E27FC236}">
                <a16:creationId xmlns:a16="http://schemas.microsoft.com/office/drawing/2014/main" id="{45851E32-62C6-7E2B-2CEC-860E270879A8}"/>
              </a:ext>
            </a:extLst>
          </p:cNvPr>
          <p:cNvSpPr>
            <a:spLocks noGrp="1"/>
          </p:cNvSpPr>
          <p:nvPr>
            <p:ph type="body" idx="1"/>
          </p:nvPr>
        </p:nvSpPr>
        <p:spPr>
          <a:xfrm>
            <a:off x="387306" y="2411765"/>
            <a:ext cx="9084623" cy="1500187"/>
          </a:xfrm>
        </p:spPr>
        <p:txBody>
          <a:bodyPr>
            <a:normAutofit/>
          </a:bodyPr>
          <a:lstStyle>
            <a:lvl1pPr marL="0" indent="0">
              <a:buNone/>
              <a:defRPr sz="1600">
                <a:solidFill>
                  <a:srgbClr val="45363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4EFD4D85-F5D6-1A3A-9BB4-A593205A9984}"/>
              </a:ext>
            </a:extLst>
          </p:cNvPr>
          <p:cNvSpPr>
            <a:spLocks noGrp="1"/>
          </p:cNvSpPr>
          <p:nvPr>
            <p:ph type="sldNum" sz="quarter" idx="12"/>
          </p:nvPr>
        </p:nvSpPr>
        <p:spPr/>
        <p:txBody>
          <a:bodyPr/>
          <a:lstStyle>
            <a:lvl1pPr>
              <a:defRPr sz="1200"/>
            </a:lvl1pPr>
          </a:lstStyle>
          <a:p>
            <a:fld id="{737B4A6C-D580-48E4-8B59-80A42473E06D}" type="slidenum">
              <a:rPr lang="es-419" smtClean="0"/>
              <a:pPr/>
              <a:t>‹#›</a:t>
            </a:fld>
            <a:endParaRPr lang="es-419"/>
          </a:p>
        </p:txBody>
      </p:sp>
    </p:spTree>
    <p:extLst>
      <p:ext uri="{BB962C8B-B14F-4D97-AF65-F5344CB8AC3E}">
        <p14:creationId xmlns:p14="http://schemas.microsoft.com/office/powerpoint/2010/main" val="2001974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alfpage Content and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6DE568C-6B06-98C4-AA5F-E28562516650}"/>
              </a:ext>
            </a:extLst>
          </p:cNvPr>
          <p:cNvSpPr>
            <a:spLocks noGrp="1"/>
          </p:cNvSpPr>
          <p:nvPr>
            <p:ph type="pic" sz="quarter" idx="13"/>
          </p:nvPr>
        </p:nvSpPr>
        <p:spPr>
          <a:xfrm>
            <a:off x="6377049" y="0"/>
            <a:ext cx="5803839" cy="6858000"/>
          </a:xfrm>
        </p:spPr>
        <p:txBody>
          <a:bodyPr/>
          <a:lstStyle/>
          <a:p>
            <a:endParaRPr lang="es-419"/>
          </a:p>
        </p:txBody>
      </p:sp>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15" name="Content Placeholder 2">
            <a:extLst>
              <a:ext uri="{FF2B5EF4-FFF2-40B4-BE49-F238E27FC236}">
                <a16:creationId xmlns:a16="http://schemas.microsoft.com/office/drawing/2014/main" id="{33F13C86-3C24-57EA-329B-6F9AC24E4B97}"/>
              </a:ext>
            </a:extLst>
          </p:cNvPr>
          <p:cNvSpPr>
            <a:spLocks noGrp="1"/>
          </p:cNvSpPr>
          <p:nvPr>
            <p:ph idx="14"/>
          </p:nvPr>
        </p:nvSpPr>
        <p:spPr>
          <a:xfrm>
            <a:off x="387305" y="2015712"/>
            <a:ext cx="5616888" cy="3206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7" name="Title 1">
            <a:extLst>
              <a:ext uri="{FF2B5EF4-FFF2-40B4-BE49-F238E27FC236}">
                <a16:creationId xmlns:a16="http://schemas.microsoft.com/office/drawing/2014/main" id="{38CC6258-DCBA-BD68-3A53-43B5E4CBCF4B}"/>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3548138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page Content and Multiple Imag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5" name="Content Placeholder 2">
            <a:extLst>
              <a:ext uri="{FF2B5EF4-FFF2-40B4-BE49-F238E27FC236}">
                <a16:creationId xmlns:a16="http://schemas.microsoft.com/office/drawing/2014/main" id="{7F8205AA-0A5D-0287-E594-7E4E5B514313}"/>
              </a:ext>
            </a:extLst>
          </p:cNvPr>
          <p:cNvSpPr>
            <a:spLocks noGrp="1"/>
          </p:cNvSpPr>
          <p:nvPr>
            <p:ph idx="14"/>
          </p:nvPr>
        </p:nvSpPr>
        <p:spPr>
          <a:xfrm>
            <a:off x="387305" y="2015712"/>
            <a:ext cx="5616888" cy="3206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1" name="Title 1">
            <a:extLst>
              <a:ext uri="{FF2B5EF4-FFF2-40B4-BE49-F238E27FC236}">
                <a16:creationId xmlns:a16="http://schemas.microsoft.com/office/drawing/2014/main" id="{8B068FB7-64C9-2AB4-CB03-42D340767D3C}"/>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138552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32291E-2937-A3AF-3579-C12D15F46D3C}"/>
              </a:ext>
            </a:extLst>
          </p:cNvPr>
          <p:cNvSpPr>
            <a:spLocks noGrp="1"/>
          </p:cNvSpPr>
          <p:nvPr>
            <p:ph idx="1"/>
          </p:nvPr>
        </p:nvSpPr>
        <p:spPr>
          <a:xfrm>
            <a:off x="387305" y="2015712"/>
            <a:ext cx="9924483" cy="3206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13" name="Title 1">
            <a:extLst>
              <a:ext uri="{FF2B5EF4-FFF2-40B4-BE49-F238E27FC236}">
                <a16:creationId xmlns:a16="http://schemas.microsoft.com/office/drawing/2014/main" id="{CDA1CC05-04D1-896D-11B5-7E77AC20014B}"/>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4200499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Multiple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4" name="Content Placeholder 2">
            <a:extLst>
              <a:ext uri="{FF2B5EF4-FFF2-40B4-BE49-F238E27FC236}">
                <a16:creationId xmlns:a16="http://schemas.microsoft.com/office/drawing/2014/main" id="{8AA99303-177A-9E93-5A02-5077A52BA331}"/>
              </a:ext>
            </a:extLst>
          </p:cNvPr>
          <p:cNvSpPr>
            <a:spLocks noGrp="1"/>
          </p:cNvSpPr>
          <p:nvPr>
            <p:ph idx="13"/>
          </p:nvPr>
        </p:nvSpPr>
        <p:spPr>
          <a:xfrm>
            <a:off x="1880211" y="3802345"/>
            <a:ext cx="4101947" cy="23609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5" name="Content Placeholder 2">
            <a:extLst>
              <a:ext uri="{FF2B5EF4-FFF2-40B4-BE49-F238E27FC236}">
                <a16:creationId xmlns:a16="http://schemas.microsoft.com/office/drawing/2014/main" id="{1BE9326B-6EFD-A3F7-FD1E-011617A2FC83}"/>
              </a:ext>
            </a:extLst>
          </p:cNvPr>
          <p:cNvSpPr>
            <a:spLocks noGrp="1"/>
          </p:cNvSpPr>
          <p:nvPr>
            <p:ph idx="14"/>
          </p:nvPr>
        </p:nvSpPr>
        <p:spPr>
          <a:xfrm>
            <a:off x="6209841" y="3802607"/>
            <a:ext cx="4101947" cy="23609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7" name="Content Placeholder 2">
            <a:extLst>
              <a:ext uri="{FF2B5EF4-FFF2-40B4-BE49-F238E27FC236}">
                <a16:creationId xmlns:a16="http://schemas.microsoft.com/office/drawing/2014/main" id="{67CD163B-E9FF-D496-F235-68BF0DD2061D}"/>
              </a:ext>
            </a:extLst>
          </p:cNvPr>
          <p:cNvSpPr>
            <a:spLocks noGrp="1"/>
          </p:cNvSpPr>
          <p:nvPr>
            <p:ph idx="1"/>
          </p:nvPr>
        </p:nvSpPr>
        <p:spPr>
          <a:xfrm>
            <a:off x="387305" y="2015712"/>
            <a:ext cx="9924483" cy="1507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2" name="Title 1">
            <a:extLst>
              <a:ext uri="{FF2B5EF4-FFF2-40B4-BE49-F238E27FC236}">
                <a16:creationId xmlns:a16="http://schemas.microsoft.com/office/drawing/2014/main" id="{0483FEF0-5462-4854-6FD3-513B30C96DD4}"/>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86119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4" name="Content Placeholder 2">
            <a:extLst>
              <a:ext uri="{FF2B5EF4-FFF2-40B4-BE49-F238E27FC236}">
                <a16:creationId xmlns:a16="http://schemas.microsoft.com/office/drawing/2014/main" id="{8AA99303-177A-9E93-5A02-5077A52BA331}"/>
              </a:ext>
            </a:extLst>
          </p:cNvPr>
          <p:cNvSpPr>
            <a:spLocks noGrp="1"/>
          </p:cNvSpPr>
          <p:nvPr>
            <p:ph idx="13"/>
          </p:nvPr>
        </p:nvSpPr>
        <p:spPr>
          <a:xfrm>
            <a:off x="387305" y="2015712"/>
            <a:ext cx="4846320" cy="3087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5" name="Content Placeholder 2">
            <a:extLst>
              <a:ext uri="{FF2B5EF4-FFF2-40B4-BE49-F238E27FC236}">
                <a16:creationId xmlns:a16="http://schemas.microsoft.com/office/drawing/2014/main" id="{1BE9326B-6EFD-A3F7-FD1E-011617A2FC83}"/>
              </a:ext>
            </a:extLst>
          </p:cNvPr>
          <p:cNvSpPr>
            <a:spLocks noGrp="1"/>
          </p:cNvSpPr>
          <p:nvPr>
            <p:ph idx="14"/>
          </p:nvPr>
        </p:nvSpPr>
        <p:spPr>
          <a:xfrm>
            <a:off x="5464366" y="2015974"/>
            <a:ext cx="4847422" cy="4061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1" name="Title 1">
            <a:extLst>
              <a:ext uri="{FF2B5EF4-FFF2-40B4-BE49-F238E27FC236}">
                <a16:creationId xmlns:a16="http://schemas.microsoft.com/office/drawing/2014/main" id="{EA38E785-4008-F628-2BF0-9CF1548099C0}"/>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3128496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7" name="Content Placeholder 2">
            <a:extLst>
              <a:ext uri="{FF2B5EF4-FFF2-40B4-BE49-F238E27FC236}">
                <a16:creationId xmlns:a16="http://schemas.microsoft.com/office/drawing/2014/main" id="{0FB72D00-B232-942C-DCFE-5CB315C49764}"/>
              </a:ext>
            </a:extLst>
          </p:cNvPr>
          <p:cNvSpPr>
            <a:spLocks noGrp="1"/>
          </p:cNvSpPr>
          <p:nvPr>
            <p:ph idx="13"/>
          </p:nvPr>
        </p:nvSpPr>
        <p:spPr>
          <a:xfrm>
            <a:off x="387304" y="2015712"/>
            <a:ext cx="3200400" cy="3087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2" name="Content Placeholder 2">
            <a:extLst>
              <a:ext uri="{FF2B5EF4-FFF2-40B4-BE49-F238E27FC236}">
                <a16:creationId xmlns:a16="http://schemas.microsoft.com/office/drawing/2014/main" id="{38A3EC1D-6180-99C9-A6B5-84ABF6526CF5}"/>
              </a:ext>
            </a:extLst>
          </p:cNvPr>
          <p:cNvSpPr>
            <a:spLocks noGrp="1"/>
          </p:cNvSpPr>
          <p:nvPr>
            <p:ph idx="15"/>
          </p:nvPr>
        </p:nvSpPr>
        <p:spPr>
          <a:xfrm>
            <a:off x="3753477" y="2015712"/>
            <a:ext cx="3200400" cy="4061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3" name="Content Placeholder 2">
            <a:extLst>
              <a:ext uri="{FF2B5EF4-FFF2-40B4-BE49-F238E27FC236}">
                <a16:creationId xmlns:a16="http://schemas.microsoft.com/office/drawing/2014/main" id="{B2724D9A-13D2-6F5C-F815-546400FBC9DD}"/>
              </a:ext>
            </a:extLst>
          </p:cNvPr>
          <p:cNvSpPr>
            <a:spLocks noGrp="1"/>
          </p:cNvSpPr>
          <p:nvPr>
            <p:ph idx="16"/>
          </p:nvPr>
        </p:nvSpPr>
        <p:spPr>
          <a:xfrm>
            <a:off x="7119650" y="2015712"/>
            <a:ext cx="3200400" cy="4061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4" name="Title 1">
            <a:extLst>
              <a:ext uri="{FF2B5EF4-FFF2-40B4-BE49-F238E27FC236}">
                <a16:creationId xmlns:a16="http://schemas.microsoft.com/office/drawing/2014/main" id="{BB19BAAC-1F30-1FB2-D3C6-94294BDBE248}"/>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36441253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7.svg"/><Relationship Id="rId5" Type="http://schemas.openxmlformats.org/officeDocument/2006/relationships/slideLayout" Target="../slideLayouts/slideLayout7.xml"/><Relationship Id="rId10" Type="http://schemas.openxmlformats.org/officeDocument/2006/relationships/image" Target="../media/image6.svg"/><Relationship Id="rId4" Type="http://schemas.openxmlformats.org/officeDocument/2006/relationships/slideLayout" Target="../slideLayouts/slideLayout6.xml"/><Relationship Id="rId9" Type="http://schemas.openxmlformats.org/officeDocument/2006/relationships/image" Target="../media/image5.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930198"/>
      </p:ext>
    </p:extLst>
  </p:cSld>
  <p:clrMap bg1="lt1" tx1="dk1" bg2="lt2" tx2="dk2" accent1="accent1" accent2="accent2" accent3="accent3" accent4="accent4" accent5="accent5" accent6="accent6" hlink="hlink" folHlink="folHlink"/>
  <p:sldLayoutIdLst>
    <p:sldLayoutId id="2147483649" r:id="rId1"/>
    <p:sldLayoutId id="2147483666"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2DB40B-F0DF-4262-C6BF-9C32FC4ADF2B}"/>
              </a:ext>
            </a:extLst>
          </p:cNvPr>
          <p:cNvSpPr>
            <a:spLocks noGrp="1"/>
          </p:cNvSpPr>
          <p:nvPr>
            <p:ph type="title"/>
          </p:nvPr>
        </p:nvSpPr>
        <p:spPr>
          <a:xfrm>
            <a:off x="696147" y="365125"/>
            <a:ext cx="9155876" cy="1325563"/>
          </a:xfrm>
          <a:prstGeom prst="rect">
            <a:avLst/>
          </a:prstGeom>
        </p:spPr>
        <p:txBody>
          <a:bodyPr vert="horz" lIns="91440" tIns="45720" rIns="91440" bIns="45720" rtlCol="0" anchor="ctr">
            <a:normAutofit/>
          </a:bodyPr>
          <a:lstStyle/>
          <a:p>
            <a:r>
              <a:rPr lang="en-US"/>
              <a:t>Click to edit Master title style</a:t>
            </a:r>
            <a:endParaRPr lang="es-419"/>
          </a:p>
        </p:txBody>
      </p:sp>
      <p:sp>
        <p:nvSpPr>
          <p:cNvPr id="3" name="Text Placeholder 2">
            <a:extLst>
              <a:ext uri="{FF2B5EF4-FFF2-40B4-BE49-F238E27FC236}">
                <a16:creationId xmlns:a16="http://schemas.microsoft.com/office/drawing/2014/main" id="{EF00A320-7DBD-2CDC-221B-092C1AE6D43E}"/>
              </a:ext>
            </a:extLst>
          </p:cNvPr>
          <p:cNvSpPr>
            <a:spLocks noGrp="1"/>
          </p:cNvSpPr>
          <p:nvPr>
            <p:ph type="body" idx="1"/>
          </p:nvPr>
        </p:nvSpPr>
        <p:spPr>
          <a:xfrm>
            <a:off x="696147" y="1825625"/>
            <a:ext cx="9155876" cy="35787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pic>
        <p:nvPicPr>
          <p:cNvPr id="8" name="Graphic 7">
            <a:extLst>
              <a:ext uri="{FF2B5EF4-FFF2-40B4-BE49-F238E27FC236}">
                <a16:creationId xmlns:a16="http://schemas.microsoft.com/office/drawing/2014/main" id="{01CC38DE-1018-56FF-D221-EACDDEB6B83A}"/>
              </a:ext>
            </a:extLst>
          </p:cNvPr>
          <p:cNvPicPr>
            <a:picLocks noChangeAspect="1"/>
          </p:cNvPicPr>
          <p:nvPr userDrawn="1"/>
        </p:nvPicPr>
        <p:blipFill rotWithShape="1">
          <a:blip>
            <a:extLst>
              <a:ext uri="{96DAC541-7B7A-43D3-8B79-37D633B846F1}">
                <asvg:svgBlip xmlns:asvg="http://schemas.microsoft.com/office/drawing/2016/SVG/main" r:embed="rId9"/>
              </a:ext>
            </a:extLst>
          </a:blip>
          <a:srcRect b="5627"/>
          <a:stretch/>
        </p:blipFill>
        <p:spPr>
          <a:xfrm>
            <a:off x="9660082" y="385907"/>
            <a:ext cx="4301836" cy="6472093"/>
          </a:xfrm>
          <a:prstGeom prst="rect">
            <a:avLst/>
          </a:prstGeom>
        </p:spPr>
      </p:pic>
      <p:pic>
        <p:nvPicPr>
          <p:cNvPr id="10" name="Graphic 9">
            <a:extLst>
              <a:ext uri="{FF2B5EF4-FFF2-40B4-BE49-F238E27FC236}">
                <a16:creationId xmlns:a16="http://schemas.microsoft.com/office/drawing/2014/main" id="{18C905D3-B8F7-7257-9E5B-1512139692B5}"/>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214374" y="194480"/>
            <a:ext cx="481773" cy="1229138"/>
          </a:xfrm>
          <a:prstGeom prst="rect">
            <a:avLst/>
          </a:prstGeom>
        </p:spPr>
      </p:pic>
      <p:sp>
        <p:nvSpPr>
          <p:cNvPr id="6" name="Slide Number Placeholder 5">
            <a:extLst>
              <a:ext uri="{FF2B5EF4-FFF2-40B4-BE49-F238E27FC236}">
                <a16:creationId xmlns:a16="http://schemas.microsoft.com/office/drawing/2014/main" id="{F1400D3B-6DCD-5E75-9104-C7016A645693}"/>
              </a:ext>
            </a:extLst>
          </p:cNvPr>
          <p:cNvSpPr>
            <a:spLocks noGrp="1"/>
          </p:cNvSpPr>
          <p:nvPr>
            <p:ph type="sldNum" sz="quarter" idx="4"/>
          </p:nvPr>
        </p:nvSpPr>
        <p:spPr>
          <a:xfrm>
            <a:off x="10802173" y="6377666"/>
            <a:ext cx="446049" cy="365125"/>
          </a:xfrm>
          <a:prstGeom prst="rect">
            <a:avLst/>
          </a:prstGeom>
        </p:spPr>
        <p:txBody>
          <a:bodyPr vert="horz" lIns="91440" tIns="45720" rIns="91440" bIns="45720" rtlCol="0" anchor="b"/>
          <a:lstStyle>
            <a:lvl1pPr algn="ctr">
              <a:defRPr sz="1200">
                <a:solidFill>
                  <a:schemeClr val="tx1"/>
                </a:solidFill>
                <a:latin typeface="Times New Roman" panose="02020603050405020304" pitchFamily="18" charset="0"/>
                <a:cs typeface="Times New Roman" panose="02020603050405020304" pitchFamily="18" charset="0"/>
              </a:defRPr>
            </a:lvl1pPr>
          </a:lstStyle>
          <a:p>
            <a:r>
              <a:rPr lang="en-US"/>
              <a:t>&lt;#&gt;</a:t>
            </a:r>
            <a:endParaRPr lang="es-419"/>
          </a:p>
        </p:txBody>
      </p:sp>
      <p:pic>
        <p:nvPicPr>
          <p:cNvPr id="14" name="Graphic 13">
            <a:extLst>
              <a:ext uri="{FF2B5EF4-FFF2-40B4-BE49-F238E27FC236}">
                <a16:creationId xmlns:a16="http://schemas.microsoft.com/office/drawing/2014/main" id="{A4D55BE6-F2DF-3630-7A3E-AA89B751226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214374" y="5404404"/>
            <a:ext cx="1447297" cy="1229139"/>
          </a:xfrm>
          <a:prstGeom prst="rect">
            <a:avLst/>
          </a:prstGeom>
        </p:spPr>
      </p:pic>
      <p:sp>
        <p:nvSpPr>
          <p:cNvPr id="15" name="Rectangle 14">
            <a:extLst>
              <a:ext uri="{FF2B5EF4-FFF2-40B4-BE49-F238E27FC236}">
                <a16:creationId xmlns:a16="http://schemas.microsoft.com/office/drawing/2014/main" id="{AE51EB8F-BBA9-DE81-3FC6-710DED0AB732}"/>
              </a:ext>
            </a:extLst>
          </p:cNvPr>
          <p:cNvSpPr/>
          <p:nvPr userDrawn="1"/>
        </p:nvSpPr>
        <p:spPr>
          <a:xfrm>
            <a:off x="0" y="6751080"/>
            <a:ext cx="11248222" cy="114284"/>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419"/>
          </a:p>
        </p:txBody>
      </p:sp>
      <p:sp>
        <p:nvSpPr>
          <p:cNvPr id="16" name="Rectangle 15">
            <a:extLst>
              <a:ext uri="{FF2B5EF4-FFF2-40B4-BE49-F238E27FC236}">
                <a16:creationId xmlns:a16="http://schemas.microsoft.com/office/drawing/2014/main" id="{00CE133A-6408-165C-A908-9BA7FAC991AF}"/>
              </a:ext>
            </a:extLst>
          </p:cNvPr>
          <p:cNvSpPr/>
          <p:nvPr userDrawn="1"/>
        </p:nvSpPr>
        <p:spPr>
          <a:xfrm>
            <a:off x="1806765" y="6608936"/>
            <a:ext cx="8995407" cy="45719"/>
          </a:xfrm>
          <a:prstGeom prst="rect">
            <a:avLst/>
          </a:prstGeom>
          <a:solidFill>
            <a:srgbClr val="005087"/>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419"/>
          </a:p>
        </p:txBody>
      </p:sp>
    </p:spTree>
    <p:extLst>
      <p:ext uri="{BB962C8B-B14F-4D97-AF65-F5344CB8AC3E}">
        <p14:creationId xmlns:p14="http://schemas.microsoft.com/office/powerpoint/2010/main" val="2360539885"/>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62" r:id="rId3"/>
    <p:sldLayoutId id="2147483660" r:id="rId4"/>
    <p:sldLayoutId id="2147483661" r:id="rId5"/>
    <p:sldLayoutId id="2147483663" r:id="rId6"/>
    <p:sldLayoutId id="2147483664" r:id="rId7"/>
  </p:sldLayoutIdLst>
  <p:hf hdr="0" ftr="0" dt="0"/>
  <p:txStyles>
    <p:titleStyle>
      <a:lvl1pPr algn="l" defTabSz="914400" rtl="0" eaLnBrk="1" latinLnBrk="0" hangingPunct="1">
        <a:lnSpc>
          <a:spcPct val="90000"/>
        </a:lnSpc>
        <a:spcBef>
          <a:spcPct val="0"/>
        </a:spcBef>
        <a:buNone/>
        <a:defRPr sz="4400" b="1" kern="1200">
          <a:solidFill>
            <a:srgbClr val="453635"/>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urldefense.proofpoint.com/v2/url?u=https-3A__rtx5mvcab.cc.rs6.net_tn.jsp-3Ff-3D0018UG4LIboOoWXMMRrV13hg31rkGkeuZbruG6tfn1JSvMfsFc59H87JW-5F5VESkXpGGbNY8cHZWdvck3IQHQDfBUJ6-5FoTseVdQFwt-2DiQx9Na0zV4C9lQ2V-5F5Pa6EB2-5Fesr1qXOmGio9fI-2DTKQP5NIUFno7x77fRcEtSYbyP11oCuUnK7cvOrf7Y-2Dw-3D-3D-26c-3DlnBish2dbydDBvVPmppIQpcNwaqnMP-2DjJn89q-5FqnawcvhzxYIQuSSA-3D-3D-26ch-3DZXoHr-2DqOXNYKb40eS-5F3bl-2DWQ-5Ferneqq5K9IZLFolsgCqGoHdBFjtYg-3D-3D&amp;d=DwMFaQ&amp;c=sdnEM9SRGFuMt5z5w3AhsPNahmNicq64TgF1JwNR0cs&amp;r=mSI3IaVxbcTACjp6Bs_CC7fcZDvvMeKn8wqanJi2ycc&amp;m=II-Mg0FemWPPai8ymhSGpky2b-aOFJVwpbyezR7p9LlzQYneM9bAyiDWTrF9qi5k&amp;s=1LVIjsddc-yQQ0cdJ9DFBP-K6Dlcypn5Veeb8wQNAkk&amp;e=" TargetMode="External"/><Relationship Id="rId7" Type="http://schemas.openxmlformats.org/officeDocument/2006/relationships/hyperlink" Target="https://cdphe.colorado.gov/commitment-to-public-participation-and-public-participation-procedures" TargetMode="External"/><Relationship Id="rId2" Type="http://schemas.openxmlformats.org/officeDocument/2006/relationships/hyperlink" Target="https://urldefense.proofpoint.com/v2/url?u=https-3A__rtx5mvcab.cc.rs6.net_tn.jsp-3Ff-3D0018UG4LIboOoWXMMRrV13hg31rkGkeuZbruG6tfn1JSvMfsFc59H87JWjbIsmcTwGiwzk-2DArNMVDEbJF1l7uIkQ8Q-2DJYV6xt0gOSIQDGDRKVZgLudrlfpZGBEjGWIfIHJFHadmScsXuxMh6Kv8XFgOQtad-2DhxeZmhk3f7x867Zgv-2DT-2DdadKxhIDY40M6m35bgskIpchNzDiNnZ3GHUHU-5FC3dsHGNeU6bM040vsnpcu7dyywD2wTh21og-3D-3D-26c-3DlnBish2dbydDBvVPmppIQpcNwaqnMP-2DjJn89q-5FqnawcvhzxYIQuSSA-3D-3D-26ch-3DZXoHr-2DqOXNYKb40eS-5F3bl-2DWQ-5Ferneqq5K9IZLFolsgCqGoHdBFjtYg-3D-3D&amp;d=DwMFaQ&amp;c=sdnEM9SRGFuMt5z5w3AhsPNahmNicq64TgF1JwNR0cs&amp;r=mSI3IaVxbcTACjp6Bs_CC7fcZDvvMeKn8wqanJi2ycc&amp;m=II-Mg0FemWPPai8ymhSGpky2b-aOFJVwpbyezR7p9LlzQYneM9bAyiDWTrF9qi5k&amp;s=geQnBM9fDj-OmOvGqxEuGxJ3O3bQSKkqpOYdC6RgzyM&amp;e=" TargetMode="External"/><Relationship Id="rId1" Type="http://schemas.openxmlformats.org/officeDocument/2006/relationships/slideLayout" Target="../slideLayouts/slideLayout4.xml"/><Relationship Id="rId6" Type="http://schemas.openxmlformats.org/officeDocument/2006/relationships/hyperlink" Target="https://us06web.zoom.us/meeting/register/CpVHjsqmT_qeumje_d8fnw#/registration" TargetMode="External"/><Relationship Id="rId5" Type="http://schemas.openxmlformats.org/officeDocument/2006/relationships/hyperlink" Target="https://urldefense.proofpoint.com/v2/url?u=https-3A__rtx5mvcab.cc.rs6.net_tn.jsp-3Ff-3D0018UG4LIboOoWXMMRrV13hg31rkGkeuZbruG6tfn1JSvMfsFc59H87JYbRzQgllkqJpjJqWy-5FvEcf8LDouZQOpmeh7dIPxAwjjMQtxjM7BmeCvoD-5F-5FnTKTThI8us0VdKm79brkmF5E27rKQPJaYYpylTOpG95QIv8yLb92pBNJNOY65FxtaqLmvRZToYiPFRKi4P50cwLJ75IiZ4tNVIeY4QiSm1jujEnaZSiHc7TJP2UknoEsN2lPQDtd-2DoRcGCjCrnEQglhohSUPtA6Gem-2DYpVfEZO2JnZnpKDfYjCOO-5Fc8buS2jDxzmNvXm809zVmkaNZ4hOMVnnqeDXkSBsdg9WKSEThTYK5de-26c-3DlnBish2dbydDBvVPmppIQpcNwaqnMP-2DjJn89q-5FqnawcvhzxYIQuSSA-3D-3D-26ch-3DZXoHr-2DqOXNYKb40eS-5F3bl-2DWQ-5Ferneqq5K9IZLFolsgCqGoHdBFjtYg-3D-3D&amp;d=DwMFaQ&amp;c=sdnEM9SRGFuMt5z5w3AhsPNahmNicq64TgF1JwNR0cs&amp;r=mSI3IaVxbcTACjp6Bs_CC7fcZDvvMeKn8wqanJi2ycc&amp;m=II-Mg0FemWPPai8ymhSGpky2b-aOFJVwpbyezR7p9LlzQYneM9bAyiDWTrF9qi5k&amp;s=9Q6OJH-Bb8xvcUfRm4HV7DowZHKhpK3cBpFwQt246xo&amp;e=" TargetMode="External"/><Relationship Id="rId4" Type="http://schemas.openxmlformats.org/officeDocument/2006/relationships/hyperlink" Target="https://urldefense.proofpoint.com/v2/url?u=https-3A__rtx5mvcab.cc.rs6.net_tn.jsp-3Ff-3D0018UG4LIboOoWXMMRrV13hg31rkGkeuZbruG6tfn1JSvMfsFc59H87JYYQTjs1NdISRZjfMpJhRi-2DfXI-5FeSMfl-2DS5ZPlPafKO1wt0tXyv2wIqIEieG-2DYkKkzctAi-5FmvVPpF9o-5Fd17TZkTmqIST4-5FqqzkHTcqXRkAf0UFRICQWl8h-5F8TuTNPp8-2DkyniiVEa2mq-5F7cuaGJ-5FlQULOKONg2U8btg-3D-3D-26c-3DlnBish2dbydDBvVPmppIQpcNwaqnMP-2DjJn89q-5FqnawcvhzxYIQuSSA-3D-3D-26ch-3DZXoHr-2DqOXNYKb40eS-5F3bl-2DWQ-5Ferneqq5K9IZLFolsgCqGoHdBFjtYg-3D-3D&amp;d=DwMFaQ&amp;c=sdnEM9SRGFuMt5z5w3AhsPNahmNicq64TgF1JwNR0cs&amp;r=mSI3IaVxbcTACjp6Bs_CC7fcZDvvMeKn8wqanJi2ycc&amp;m=II-Mg0FemWPPai8ymhSGpky2b-aOFJVwpbyezR7p9LlzQYneM9bAyiDWTrF9qi5k&amp;s=e4WUqy_ZsrkQC4C97RonDtWEqx0zUtX7E5ylRyQZCI8&amp;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eg.colorado.gov/bills/hb24-1338"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oitco.hylandcloud.com/cdphermpop/docpop/docpop.aspx"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suncor.com/-/media/project/suncor/files/about-us/commerce-city/reportable-events/2026-05-29-reportable-events-summary-en.pdf?modified=20260529181925&amp;created=20260529181747"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suncor.com/-/media/project/suncor/files/about-us/commerce-city/reportable-events/2026-05-29-reportable-events-summary-en.pdf?modified=20260529181925&amp;created=20260529181747"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4208-39A3-9C7C-656E-0D53DE6450E4}"/>
              </a:ext>
            </a:extLst>
          </p:cNvPr>
          <p:cNvSpPr>
            <a:spLocks noGrp="1"/>
          </p:cNvSpPr>
          <p:nvPr>
            <p:ph type="ctrTitle"/>
          </p:nvPr>
        </p:nvSpPr>
        <p:spPr/>
        <p:txBody>
          <a:bodyPr>
            <a:normAutofit/>
          </a:bodyPr>
          <a:lstStyle/>
          <a:p>
            <a:r>
              <a:rPr lang="en-US"/>
              <a:t>Oil and Gas Update</a:t>
            </a:r>
            <a:endParaRPr lang="es-419"/>
          </a:p>
        </p:txBody>
      </p:sp>
      <p:sp>
        <p:nvSpPr>
          <p:cNvPr id="3" name="Text Placeholder 2">
            <a:extLst>
              <a:ext uri="{FF2B5EF4-FFF2-40B4-BE49-F238E27FC236}">
                <a16:creationId xmlns:a16="http://schemas.microsoft.com/office/drawing/2014/main" id="{7DE0BFC8-0500-E8C3-197E-8F40EAAC606D}"/>
              </a:ext>
            </a:extLst>
          </p:cNvPr>
          <p:cNvSpPr>
            <a:spLocks noGrp="1"/>
          </p:cNvSpPr>
          <p:nvPr>
            <p:ph type="body" sz="quarter" idx="14"/>
          </p:nvPr>
        </p:nvSpPr>
        <p:spPr>
          <a:xfrm>
            <a:off x="828279" y="2925232"/>
            <a:ext cx="4251241" cy="815890"/>
          </a:xfrm>
          <a:prstGeom prst="rect">
            <a:avLst/>
          </a:prstGeom>
        </p:spPr>
        <p:txBody>
          <a:bodyPr lIns="91440" tIns="45720" rIns="91440" bIns="45720" anchor="t">
            <a:normAutofit/>
          </a:bodyPr>
          <a:lstStyle/>
          <a:p>
            <a:r>
              <a:rPr lang="en-US">
                <a:latin typeface="Century Gothic"/>
              </a:rPr>
              <a:t>July 2026</a:t>
            </a:r>
            <a:endParaRPr lang="es-419">
              <a:latin typeface="Century Gothic"/>
            </a:endParaRPr>
          </a:p>
          <a:p>
            <a:r>
              <a:rPr lang="en-US" i="1">
                <a:latin typeface="Century Gothic"/>
              </a:rPr>
              <a:t>Energy, Equity, and the Environment Division</a:t>
            </a:r>
            <a:endParaRPr lang="en-US" i="1"/>
          </a:p>
          <a:p>
            <a:endParaRPr lang="es-419"/>
          </a:p>
        </p:txBody>
      </p:sp>
    </p:spTree>
    <p:extLst>
      <p:ext uri="{BB962C8B-B14F-4D97-AF65-F5344CB8AC3E}">
        <p14:creationId xmlns:p14="http://schemas.microsoft.com/office/powerpoint/2010/main" val="14825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39600-2A54-ABA3-3018-6013C8D8834F}"/>
              </a:ext>
            </a:extLst>
          </p:cNvPr>
          <p:cNvSpPr>
            <a:spLocks noGrp="1"/>
          </p:cNvSpPr>
          <p:nvPr>
            <p:ph type="title"/>
          </p:nvPr>
        </p:nvSpPr>
        <p:spPr>
          <a:xfrm>
            <a:off x="387306" y="391028"/>
            <a:ext cx="8895239" cy="975954"/>
          </a:xfrm>
        </p:spPr>
        <p:txBody>
          <a:bodyPr>
            <a:normAutofit/>
          </a:bodyPr>
          <a:lstStyle/>
          <a:p>
            <a:r>
              <a:rPr lang="en-US" sz="4400">
                <a:latin typeface="Century Gothic"/>
              </a:rPr>
              <a:t>Current Applications</a:t>
            </a:r>
            <a:endParaRPr lang="es-419" sz="4400"/>
          </a:p>
        </p:txBody>
      </p:sp>
      <p:sp>
        <p:nvSpPr>
          <p:cNvPr id="4" name="Slide Number Placeholder 3">
            <a:extLst>
              <a:ext uri="{FF2B5EF4-FFF2-40B4-BE49-F238E27FC236}">
                <a16:creationId xmlns:a16="http://schemas.microsoft.com/office/drawing/2014/main" id="{47807FCE-C861-F4C4-5BD5-23BA5536AB20}"/>
              </a:ext>
            </a:extLst>
          </p:cNvPr>
          <p:cNvSpPr>
            <a:spLocks noGrp="1"/>
          </p:cNvSpPr>
          <p:nvPr>
            <p:ph type="sldNum" sz="quarter" idx="12"/>
          </p:nvPr>
        </p:nvSpPr>
        <p:spPr/>
        <p:txBody>
          <a:bodyPr/>
          <a:lstStyle/>
          <a:p>
            <a:fld id="{737B4A6C-D580-48E4-8B59-80A42473E06D}" type="slidenum">
              <a:rPr lang="es-419" smtClean="0"/>
              <a:t>2</a:t>
            </a:fld>
            <a:endParaRPr lang="es-419"/>
          </a:p>
        </p:txBody>
      </p:sp>
      <p:sp>
        <p:nvSpPr>
          <p:cNvPr id="3" name="TextBox 5">
            <a:extLst>
              <a:ext uri="{FF2B5EF4-FFF2-40B4-BE49-F238E27FC236}">
                <a16:creationId xmlns:a16="http://schemas.microsoft.com/office/drawing/2014/main" id="{B414D0D6-99DF-5814-9B10-7E5A79D6E979}"/>
              </a:ext>
            </a:extLst>
          </p:cNvPr>
          <p:cNvSpPr txBox="1"/>
          <p:nvPr/>
        </p:nvSpPr>
        <p:spPr>
          <a:xfrm>
            <a:off x="553232" y="1711890"/>
            <a:ext cx="9611636"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t>There are no Oil and Gas applications under review currently. </a:t>
            </a:r>
            <a:r>
              <a:rPr lang="en-US" sz="2400" dirty="0"/>
              <a:t> </a:t>
            </a:r>
          </a:p>
        </p:txBody>
      </p:sp>
    </p:spTree>
    <p:extLst>
      <p:ext uri="{BB962C8B-B14F-4D97-AF65-F5344CB8AC3E}">
        <p14:creationId xmlns:p14="http://schemas.microsoft.com/office/powerpoint/2010/main" val="191902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BEC056-4E5A-50A9-BC49-D07C6D2FEF87}"/>
              </a:ext>
            </a:extLst>
          </p:cNvPr>
          <p:cNvSpPr>
            <a:spLocks noGrp="1"/>
          </p:cNvSpPr>
          <p:nvPr>
            <p:ph type="sldNum" sz="quarter" idx="12"/>
          </p:nvPr>
        </p:nvSpPr>
        <p:spPr/>
        <p:txBody>
          <a:bodyPr/>
          <a:lstStyle/>
          <a:p>
            <a:fld id="{737B4A6C-D580-48E4-8B59-80A42473E06D}" type="slidenum">
              <a:rPr lang="es-419" smtClean="0"/>
              <a:t>3</a:t>
            </a:fld>
            <a:endParaRPr lang="es-419"/>
          </a:p>
        </p:txBody>
      </p:sp>
      <p:sp>
        <p:nvSpPr>
          <p:cNvPr id="5" name="Title 4">
            <a:extLst>
              <a:ext uri="{FF2B5EF4-FFF2-40B4-BE49-F238E27FC236}">
                <a16:creationId xmlns:a16="http://schemas.microsoft.com/office/drawing/2014/main" id="{F89A0E5B-1DB2-AD73-C873-47227839FE51}"/>
              </a:ext>
            </a:extLst>
          </p:cNvPr>
          <p:cNvSpPr>
            <a:spLocks noGrp="1"/>
          </p:cNvSpPr>
          <p:nvPr>
            <p:ph type="title"/>
          </p:nvPr>
        </p:nvSpPr>
        <p:spPr>
          <a:xfrm>
            <a:off x="387306" y="391027"/>
            <a:ext cx="10419796" cy="1145963"/>
          </a:xfrm>
        </p:spPr>
        <p:txBody>
          <a:bodyPr/>
          <a:lstStyle/>
          <a:p>
            <a:pPr algn="ctr"/>
            <a:r>
              <a:rPr lang="en-US" sz="4400">
                <a:latin typeface="Century Gothic"/>
              </a:rPr>
              <a:t>Adams County Oil and Gas Updates</a:t>
            </a:r>
            <a:r>
              <a:rPr lang="en-US">
                <a:latin typeface="Century Gothic"/>
              </a:rPr>
              <a:t> </a:t>
            </a:r>
            <a:endParaRPr lang="en-US"/>
          </a:p>
        </p:txBody>
      </p:sp>
      <p:sp>
        <p:nvSpPr>
          <p:cNvPr id="2" name="TextBox 1">
            <a:extLst>
              <a:ext uri="{FF2B5EF4-FFF2-40B4-BE49-F238E27FC236}">
                <a16:creationId xmlns:a16="http://schemas.microsoft.com/office/drawing/2014/main" id="{F7789FE1-0FBB-1F0D-5F67-73F7A9B8C1C3}"/>
              </a:ext>
            </a:extLst>
          </p:cNvPr>
          <p:cNvSpPr txBox="1"/>
          <p:nvPr/>
        </p:nvSpPr>
        <p:spPr>
          <a:xfrm>
            <a:off x="637308" y="1829104"/>
            <a:ext cx="984891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t>There are no Adams </a:t>
            </a:r>
            <a:r>
              <a:rPr lang="en-US" sz="2800"/>
              <a:t>County Oil and Gas updates at this time.  </a:t>
            </a:r>
            <a:endParaRPr lang="en-US" sz="2800" dirty="0"/>
          </a:p>
        </p:txBody>
      </p:sp>
    </p:spTree>
    <p:extLst>
      <p:ext uri="{BB962C8B-B14F-4D97-AF65-F5344CB8AC3E}">
        <p14:creationId xmlns:p14="http://schemas.microsoft.com/office/powerpoint/2010/main" val="3854310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78A26-CE72-79C1-F74C-79968620D35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5DBD27-60CC-B45C-C45F-0C901C8DF9BB}"/>
              </a:ext>
            </a:extLst>
          </p:cNvPr>
          <p:cNvSpPr>
            <a:spLocks noGrp="1"/>
          </p:cNvSpPr>
          <p:nvPr>
            <p:ph type="sldNum" sz="quarter" idx="12"/>
          </p:nvPr>
        </p:nvSpPr>
        <p:spPr/>
        <p:txBody>
          <a:bodyPr/>
          <a:lstStyle/>
          <a:p>
            <a:fld id="{737B4A6C-D580-48E4-8B59-80A42473E06D}" type="slidenum">
              <a:rPr lang="es-419" smtClean="0"/>
              <a:t>4</a:t>
            </a:fld>
            <a:endParaRPr lang="es-419"/>
          </a:p>
        </p:txBody>
      </p:sp>
      <p:sp>
        <p:nvSpPr>
          <p:cNvPr id="4" name="Title 3" descr="A text box with the caption CDPHE Air Pollution Control Division Public Meeting Updates">
            <a:extLst>
              <a:ext uri="{FF2B5EF4-FFF2-40B4-BE49-F238E27FC236}">
                <a16:creationId xmlns:a16="http://schemas.microsoft.com/office/drawing/2014/main" id="{C4535C76-68CC-D428-FFF5-39C5C0D932FB}"/>
              </a:ext>
            </a:extLst>
          </p:cNvPr>
          <p:cNvSpPr txBox="1">
            <a:spLocks noGrp="1"/>
          </p:cNvSpPr>
          <p:nvPr>
            <p:ph type="title" idx="4294967295"/>
          </p:nvPr>
        </p:nvSpPr>
        <p:spPr>
          <a:xfrm>
            <a:off x="721896" y="303664"/>
            <a:ext cx="1101464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453635"/>
                </a:solidFill>
                <a:effectLst/>
                <a:uLnTx/>
                <a:uFillTx/>
                <a:latin typeface="+mn-lt"/>
                <a:ea typeface="+mn-ea"/>
                <a:cs typeface="+mn-cs"/>
              </a:rPr>
              <a:t>CDPHE Air Pollution Control Division </a:t>
            </a:r>
            <a:r>
              <a:rPr kumimoji="0" lang="en-US" sz="4400" b="1" i="0" u="none" strike="noStrike" kern="1200" cap="none" spc="0" normalizeH="0" baseline="0" noProof="0">
                <a:ln>
                  <a:noFill/>
                </a:ln>
                <a:solidFill>
                  <a:srgbClr val="453635"/>
                </a:solidFill>
                <a:effectLst/>
                <a:uLnTx/>
                <a:uFillTx/>
                <a:latin typeface="+mn-lt"/>
                <a:ea typeface="+mn-ea"/>
                <a:cs typeface="+mn-cs"/>
              </a:rPr>
              <a:t>(APCD)  Public Meeting Updates</a:t>
            </a:r>
            <a:endParaRPr kumimoji="0" lang="en-US" sz="4400" b="0" i="0" u="none" strike="noStrike" kern="1200" cap="none" spc="0" normalizeH="0" baseline="0" noProof="0">
              <a:ln>
                <a:noFill/>
              </a:ln>
              <a:solidFill>
                <a:srgbClr val="000000"/>
              </a:solidFill>
              <a:effectLst/>
              <a:uLnTx/>
              <a:uFillTx/>
              <a:latin typeface="+mn-lt"/>
              <a:ea typeface="+mn-ea"/>
              <a:cs typeface="+mn-cs"/>
            </a:endParaRPr>
          </a:p>
        </p:txBody>
      </p:sp>
      <p:sp>
        <p:nvSpPr>
          <p:cNvPr id="2" name="TextBox 1">
            <a:extLst>
              <a:ext uri="{FF2B5EF4-FFF2-40B4-BE49-F238E27FC236}">
                <a16:creationId xmlns:a16="http://schemas.microsoft.com/office/drawing/2014/main" id="{BD1343A4-AAAD-4A16-20BA-00D6824C5262}"/>
              </a:ext>
            </a:extLst>
          </p:cNvPr>
          <p:cNvSpPr txBox="1"/>
          <p:nvPr/>
        </p:nvSpPr>
        <p:spPr>
          <a:xfrm>
            <a:off x="867006" y="2167277"/>
            <a:ext cx="10378439"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highlight>
                  <a:srgbClr val="FFFFFF"/>
                </a:highlight>
              </a:rPr>
              <a:t>Oil and Gas Emission Control Updates</a:t>
            </a:r>
            <a:endParaRPr lang="en-US" sz="1700" dirty="0"/>
          </a:p>
          <a:p>
            <a:pPr lvl="1"/>
            <a:r>
              <a:rPr lang="en-US" sz="2000">
                <a:highlight>
                  <a:srgbClr val="FFFFFF"/>
                </a:highlight>
                <a:latin typeface="Century Gothic"/>
              </a:rPr>
              <a:t>Learn about proposed updates to further control air pollution in the oil and gas industry. This will be the division’s final proposed update in a </a:t>
            </a:r>
            <a:r>
              <a:rPr lang="en-US" sz="2000" dirty="0">
                <a:solidFill>
                  <a:srgbClr val="001970"/>
                </a:solidFill>
                <a:highlight>
                  <a:srgbClr val="FFFFFF"/>
                </a:highlight>
                <a:latin typeface="Century Gothic"/>
                <a:hlinkClick r:id="rId2"/>
              </a:rPr>
              <a:t>series of three rulemaking hearings</a:t>
            </a:r>
            <a:r>
              <a:rPr lang="en-US" sz="2000" dirty="0">
                <a:highlight>
                  <a:srgbClr val="FFFFFF"/>
                </a:highlight>
                <a:latin typeface="Century Gothic"/>
              </a:rPr>
              <a:t> </a:t>
            </a:r>
            <a:r>
              <a:rPr lang="en-US" sz="2000">
                <a:highlight>
                  <a:srgbClr val="FFFFFF"/>
                </a:highlight>
                <a:latin typeface="Century Gothic"/>
              </a:rPr>
              <a:t>that involve changes to </a:t>
            </a:r>
            <a:r>
              <a:rPr lang="en-US" sz="2000" dirty="0">
                <a:solidFill>
                  <a:srgbClr val="001970"/>
                </a:solidFill>
                <a:highlight>
                  <a:srgbClr val="FFFFFF"/>
                </a:highlight>
                <a:latin typeface="Century Gothic"/>
                <a:hlinkClick r:id="rId3"/>
              </a:rPr>
              <a:t>Air Quality Control Commission Regulation 7</a:t>
            </a:r>
            <a:r>
              <a:rPr lang="en-US" sz="2000">
                <a:highlight>
                  <a:srgbClr val="FFFFFF"/>
                </a:highlight>
                <a:latin typeface="Century Gothic"/>
              </a:rPr>
              <a:t>. The updates are to help meet the state’s goal of </a:t>
            </a:r>
            <a:r>
              <a:rPr lang="en-US" sz="2000" dirty="0">
                <a:solidFill>
                  <a:srgbClr val="001970"/>
                </a:solidFill>
                <a:highlight>
                  <a:srgbClr val="FFFFFF"/>
                </a:highlight>
                <a:latin typeface="Century Gothic"/>
                <a:hlinkClick r:id="rId4"/>
              </a:rPr>
              <a:t>net-zero greenhouse gas emissions by 2050</a:t>
            </a:r>
            <a:r>
              <a:rPr lang="en-US" sz="2000">
                <a:highlight>
                  <a:srgbClr val="FFFFFF"/>
                </a:highlight>
                <a:latin typeface="Century Gothic"/>
              </a:rPr>
              <a:t> and align with </a:t>
            </a:r>
            <a:r>
              <a:rPr lang="en-US" sz="2000" dirty="0">
                <a:solidFill>
                  <a:srgbClr val="001970"/>
                </a:solidFill>
                <a:highlight>
                  <a:srgbClr val="FFFFFF"/>
                </a:highlight>
                <a:latin typeface="Century Gothic"/>
                <a:hlinkClick r:id="rId5"/>
              </a:rPr>
              <a:t>new federal guidelines</a:t>
            </a:r>
            <a:r>
              <a:rPr lang="en-US" sz="2000">
                <a:highlight>
                  <a:srgbClr val="FFFFFF"/>
                </a:highlight>
                <a:latin typeface="Century Gothic"/>
              </a:rPr>
              <a:t>.</a:t>
            </a:r>
            <a:endParaRPr lang="en-US" sz="2000">
              <a:latin typeface="Century Gothic"/>
            </a:endParaRPr>
          </a:p>
          <a:p>
            <a:pPr marL="1257300" lvl="2" indent="-342900">
              <a:buFont typeface="Arial"/>
              <a:buChar char="•"/>
            </a:pPr>
            <a:r>
              <a:rPr lang="en-US" sz="2000" dirty="0">
                <a:highlight>
                  <a:srgbClr val="FFFFFF"/>
                </a:highlight>
                <a:hlinkClick r:id="rId6"/>
              </a:rPr>
              <a:t>Saturday, July 18</a:t>
            </a:r>
            <a:r>
              <a:rPr lang="en-US" sz="2000">
                <a:highlight>
                  <a:srgbClr val="FFFFFF"/>
                </a:highlight>
              </a:rPr>
              <a:t>, from 11 a.m.-noon</a:t>
            </a:r>
            <a:endParaRPr lang="en-US" sz="2000" dirty="0">
              <a:highlight>
                <a:srgbClr val="FFFFFF"/>
              </a:highlight>
            </a:endParaRPr>
          </a:p>
          <a:p>
            <a:pPr marL="342900" indent="-342900">
              <a:buFont typeface="Arial"/>
              <a:buChar char="•"/>
            </a:pPr>
            <a:r>
              <a:rPr lang="en-US" sz="2400" b="1">
                <a:highlight>
                  <a:srgbClr val="FFFFFF"/>
                </a:highlight>
              </a:rPr>
              <a:t>Current CDPHE Calendar Postings on Website</a:t>
            </a:r>
            <a:endParaRPr lang="en-US" sz="2400" b="1" dirty="0">
              <a:highlight>
                <a:srgbClr val="FFFFFF"/>
              </a:highlight>
            </a:endParaRPr>
          </a:p>
          <a:p>
            <a:pPr marL="1257300" lvl="2" indent="-342900">
              <a:buFont typeface="Arial"/>
              <a:buChar char="•"/>
            </a:pPr>
            <a:r>
              <a:rPr lang="en-US" sz="2000" dirty="0">
                <a:highlight>
                  <a:srgbClr val="FFFFFF"/>
                </a:highlight>
                <a:ea typeface="+mn-lt"/>
                <a:cs typeface="+mn-lt"/>
                <a:hlinkClick r:id="rId7"/>
              </a:rPr>
              <a:t>https://cdphe.colorado.gov/commitment-to-public-participation-and-public-participation-procedures</a:t>
            </a:r>
            <a:r>
              <a:rPr lang="en-US" sz="2400" dirty="0">
                <a:highlight>
                  <a:srgbClr val="FFFFFF"/>
                </a:highlight>
                <a:ea typeface="+mn-lt"/>
                <a:cs typeface="+mn-lt"/>
              </a:rPr>
              <a:t> </a:t>
            </a:r>
            <a:endParaRPr lang="en-US" sz="2400" dirty="0">
              <a:highlight>
                <a:srgbClr val="FFFFFF"/>
              </a:highlight>
            </a:endParaRPr>
          </a:p>
          <a:p>
            <a:pPr lvl="1"/>
            <a:endParaRPr lang="en-US" sz="2400" dirty="0"/>
          </a:p>
          <a:p>
            <a:endParaRPr lang="en-US" sz="2400"/>
          </a:p>
        </p:txBody>
      </p:sp>
    </p:spTree>
    <p:extLst>
      <p:ext uri="{BB962C8B-B14F-4D97-AF65-F5344CB8AC3E}">
        <p14:creationId xmlns:p14="http://schemas.microsoft.com/office/powerpoint/2010/main" val="3884420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96F70-78A8-42BD-ECAA-FB959B11D5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781D8D-C5E4-6082-3E91-013BD0706DB4}"/>
              </a:ext>
            </a:extLst>
          </p:cNvPr>
          <p:cNvSpPr>
            <a:spLocks noGrp="1"/>
          </p:cNvSpPr>
          <p:nvPr>
            <p:ph type="title"/>
          </p:nvPr>
        </p:nvSpPr>
        <p:spPr>
          <a:xfrm>
            <a:off x="387306" y="391027"/>
            <a:ext cx="9929396" cy="1086339"/>
          </a:xfrm>
        </p:spPr>
        <p:txBody>
          <a:bodyPr/>
          <a:lstStyle/>
          <a:p>
            <a:r>
              <a:rPr lang="en-US" sz="4400">
                <a:latin typeface="Century Gothic"/>
              </a:rPr>
              <a:t>Cumulative Impacts Updates</a:t>
            </a:r>
            <a:endParaRPr lang="es-419" sz="4400">
              <a:latin typeface="Century Gothic"/>
            </a:endParaRPr>
          </a:p>
        </p:txBody>
      </p:sp>
      <p:sp>
        <p:nvSpPr>
          <p:cNvPr id="20" name="Slide Number Placeholder 19">
            <a:extLst>
              <a:ext uri="{FF2B5EF4-FFF2-40B4-BE49-F238E27FC236}">
                <a16:creationId xmlns:a16="http://schemas.microsoft.com/office/drawing/2014/main" id="{43351287-2CC4-9269-4D62-C8DD3AA07075}"/>
              </a:ext>
              <a:ext uri="{C183D7F6-B498-43B3-948B-1728B52AA6E4}">
                <adec:decorative xmlns:adec="http://schemas.microsoft.com/office/drawing/2017/decorative" val="1"/>
              </a:ext>
            </a:extLst>
          </p:cNvPr>
          <p:cNvSpPr>
            <a:spLocks noGrp="1"/>
          </p:cNvSpPr>
          <p:nvPr>
            <p:ph type="sldNum" sz="quarter" idx="12"/>
          </p:nvPr>
        </p:nvSpPr>
        <p:spPr/>
        <p:txBody>
          <a:bodyPr/>
          <a:lstStyle/>
          <a:p>
            <a:fld id="{737B4A6C-D580-48E4-8B59-80A42473E06D}" type="slidenum">
              <a:rPr lang="es-419" smtClean="0"/>
              <a:t>5</a:t>
            </a:fld>
            <a:endParaRPr lang="es-419"/>
          </a:p>
        </p:txBody>
      </p:sp>
      <p:sp>
        <p:nvSpPr>
          <p:cNvPr id="2" name="TextBox 5">
            <a:extLst>
              <a:ext uri="{FF2B5EF4-FFF2-40B4-BE49-F238E27FC236}">
                <a16:creationId xmlns:a16="http://schemas.microsoft.com/office/drawing/2014/main" id="{CEE93223-1882-89DA-4D19-6B794BE91582}"/>
              </a:ext>
            </a:extLst>
          </p:cNvPr>
          <p:cNvSpPr txBox="1"/>
          <p:nvPr/>
        </p:nvSpPr>
        <p:spPr>
          <a:xfrm>
            <a:off x="553232" y="1711890"/>
            <a:ext cx="10698490" cy="36009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t>Refinery Report Details</a:t>
            </a:r>
            <a:endParaRPr lang="en-US" sz="3200"/>
          </a:p>
          <a:p>
            <a:pPr marL="285750" indent="-285750">
              <a:buFont typeface="Arial,Sans-Serif"/>
              <a:buChar char="•"/>
            </a:pPr>
            <a:r>
              <a:rPr lang="en-US" sz="2800"/>
              <a:t>The passage of </a:t>
            </a:r>
            <a:r>
              <a:rPr lang="en-US" sz="2800" dirty="0">
                <a:hlinkClick r:id="rId3"/>
              </a:rPr>
              <a:t>Colorado House Bill 24-1338</a:t>
            </a:r>
            <a:r>
              <a:rPr lang="en-US" sz="2800"/>
              <a:t> required the Colorado Department of Public Health and Environment's (CDPHE) Air Pollution Control Division (APCD) to hire a refinery expert to examine cumulative impacts and environmental justice at petroleum refineries.   The </a:t>
            </a:r>
            <a:r>
              <a:rPr lang="en-US" sz="2800" dirty="0">
                <a:hlinkClick r:id="rId4"/>
              </a:rPr>
              <a:t>report</a:t>
            </a:r>
            <a:r>
              <a:rPr lang="en-US" sz="2800" dirty="0"/>
              <a:t> </a:t>
            </a:r>
            <a:r>
              <a:rPr lang="en-US" sz="2800"/>
              <a:t>for Suncor was released on May 1, 2026.  </a:t>
            </a:r>
          </a:p>
          <a:p>
            <a:endParaRPr lang="en-US" sz="2800" dirty="0"/>
          </a:p>
        </p:txBody>
      </p:sp>
    </p:spTree>
    <p:extLst>
      <p:ext uri="{BB962C8B-B14F-4D97-AF65-F5344CB8AC3E}">
        <p14:creationId xmlns:p14="http://schemas.microsoft.com/office/powerpoint/2010/main" val="3120950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Environmental Exceedance Report">
            <a:extLst>
              <a:ext uri="{FF2B5EF4-FFF2-40B4-BE49-F238E27FC236}">
                <a16:creationId xmlns:a16="http://schemas.microsoft.com/office/drawing/2014/main" id="{F34E1A66-E36E-9F13-8B55-E2DB8F5E4729}"/>
              </a:ext>
            </a:extLst>
          </p:cNvPr>
          <p:cNvSpPr>
            <a:spLocks noGrp="1"/>
          </p:cNvSpPr>
          <p:nvPr>
            <p:ph type="title"/>
          </p:nvPr>
        </p:nvSpPr>
        <p:spPr>
          <a:xfrm>
            <a:off x="417385" y="120316"/>
            <a:ext cx="11129770" cy="802031"/>
          </a:xfrm>
        </p:spPr>
        <p:txBody>
          <a:bodyPr/>
          <a:lstStyle/>
          <a:p>
            <a:r>
              <a:rPr lang="en-US" sz="4400">
                <a:latin typeface="Century Gothic"/>
              </a:rPr>
              <a:t>Environmental Exceedance Report</a:t>
            </a:r>
            <a:endParaRPr lang="es-419" sz="4400">
              <a:latin typeface="Century Gothic"/>
            </a:endParaRPr>
          </a:p>
        </p:txBody>
      </p:sp>
      <p:sp>
        <p:nvSpPr>
          <p:cNvPr id="20" name="Slide Number Placeholder 19">
            <a:extLst>
              <a:ext uri="{FF2B5EF4-FFF2-40B4-BE49-F238E27FC236}">
                <a16:creationId xmlns:a16="http://schemas.microsoft.com/office/drawing/2014/main" id="{BE6AEC35-B60E-EE83-F7A0-D8F84C135478}"/>
              </a:ext>
              <a:ext uri="{C183D7F6-B498-43B3-948B-1728B52AA6E4}">
                <adec:decorative xmlns:adec="http://schemas.microsoft.com/office/drawing/2017/decorative" val="1"/>
              </a:ext>
            </a:extLst>
          </p:cNvPr>
          <p:cNvSpPr>
            <a:spLocks noGrp="1"/>
          </p:cNvSpPr>
          <p:nvPr>
            <p:ph type="sldNum" sz="quarter" idx="12"/>
          </p:nvPr>
        </p:nvSpPr>
        <p:spPr/>
        <p:txBody>
          <a:bodyPr/>
          <a:lstStyle/>
          <a:p>
            <a:fld id="{737B4A6C-D580-48E4-8B59-80A42473E06D}" type="slidenum">
              <a:rPr lang="es-419" smtClean="0"/>
              <a:t>6</a:t>
            </a:fld>
            <a:endParaRPr lang="es-419"/>
          </a:p>
        </p:txBody>
      </p:sp>
      <p:sp>
        <p:nvSpPr>
          <p:cNvPr id="2" name="TextBox 6">
            <a:extLst>
              <a:ext uri="{FF2B5EF4-FFF2-40B4-BE49-F238E27FC236}">
                <a16:creationId xmlns:a16="http://schemas.microsoft.com/office/drawing/2014/main" id="{F8D6C6CB-CAEE-C02F-2DF1-2653CF2AEBDE}"/>
              </a:ext>
            </a:extLst>
          </p:cNvPr>
          <p:cNvSpPr txBox="1"/>
          <p:nvPr/>
        </p:nvSpPr>
        <p:spPr>
          <a:xfrm>
            <a:off x="1777267" y="6223320"/>
            <a:ext cx="976315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t>Suncor Full Report:</a:t>
            </a:r>
            <a:r>
              <a:rPr lang="en-US" sz="1400" b="1" dirty="0">
                <a:ea typeface="+mn-lt"/>
                <a:cs typeface="+mn-lt"/>
              </a:rPr>
              <a:t> </a:t>
            </a:r>
            <a:r>
              <a:rPr lang="en-US" sz="1400" dirty="0">
                <a:ea typeface="+mn-lt"/>
                <a:cs typeface="+mn-lt"/>
                <a:hlinkClick r:id="rId2"/>
              </a:rPr>
              <a:t>Environmental Reportable Tier 3 Events Summary</a:t>
            </a:r>
            <a:endParaRPr lang="en-US" sz="1400" dirty="0">
              <a:ea typeface="+mn-lt"/>
              <a:cs typeface="+mn-lt"/>
            </a:endParaRPr>
          </a:p>
        </p:txBody>
      </p:sp>
      <p:sp>
        <p:nvSpPr>
          <p:cNvPr id="3" name="TextBox 4">
            <a:extLst>
              <a:ext uri="{FF2B5EF4-FFF2-40B4-BE49-F238E27FC236}">
                <a16:creationId xmlns:a16="http://schemas.microsoft.com/office/drawing/2014/main" id="{FE1140F8-FFAC-A4D4-F60D-AF36CB275824}"/>
              </a:ext>
            </a:extLst>
          </p:cNvPr>
          <p:cNvSpPr txBox="1"/>
          <p:nvPr/>
        </p:nvSpPr>
        <p:spPr>
          <a:xfrm>
            <a:off x="421827" y="918761"/>
            <a:ext cx="9464322"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Suncor Reporting Period: </a:t>
            </a:r>
            <a:r>
              <a:rPr lang="en-US"/>
              <a:t>April 15-May 15</a:t>
            </a:r>
          </a:p>
          <a:p>
            <a:r>
              <a:rPr lang="en-US" b="1"/>
              <a:t>Reportable Events: </a:t>
            </a:r>
            <a:r>
              <a:rPr lang="en-US"/>
              <a:t>4</a:t>
            </a:r>
          </a:p>
          <a:p>
            <a:r>
              <a:rPr lang="en-US" b="1"/>
              <a:t>Exceedances/Permit Violations:</a:t>
            </a:r>
            <a:r>
              <a:rPr lang="en-US"/>
              <a:t> 25</a:t>
            </a:r>
            <a:endParaRPr lang="en-US" b="1" dirty="0"/>
          </a:p>
        </p:txBody>
      </p:sp>
      <p:graphicFrame>
        <p:nvGraphicFramePr>
          <p:cNvPr id="6" name="Table 5">
            <a:extLst>
              <a:ext uri="{FF2B5EF4-FFF2-40B4-BE49-F238E27FC236}">
                <a16:creationId xmlns:a16="http://schemas.microsoft.com/office/drawing/2014/main" id="{7518D0E2-4296-4805-FA7B-304BCE405C1F}"/>
              </a:ext>
            </a:extLst>
          </p:cNvPr>
          <p:cNvGraphicFramePr>
            <a:graphicFrameLocks noGrp="1"/>
          </p:cNvGraphicFramePr>
          <p:nvPr>
            <p:extLst>
              <p:ext uri="{D42A27DB-BD31-4B8C-83A1-F6EECF244321}">
                <p14:modId xmlns:p14="http://schemas.microsoft.com/office/powerpoint/2010/main" val="1006353817"/>
              </p:ext>
            </p:extLst>
          </p:nvPr>
        </p:nvGraphicFramePr>
        <p:xfrm>
          <a:off x="1894417" y="1841499"/>
          <a:ext cx="8183188" cy="4323092"/>
        </p:xfrm>
        <a:graphic>
          <a:graphicData uri="http://schemas.openxmlformats.org/drawingml/2006/table">
            <a:tbl>
              <a:tblPr firstRow="1" bandRow="1">
                <a:tableStyleId>{073A0DAA-6AF3-43AB-8588-CEC1D06C72B9}</a:tableStyleId>
              </a:tblPr>
              <a:tblGrid>
                <a:gridCol w="1239877">
                  <a:extLst>
                    <a:ext uri="{9D8B030D-6E8A-4147-A177-3AD203B41FA5}">
                      <a16:colId xmlns:a16="http://schemas.microsoft.com/office/drawing/2014/main" val="2896150938"/>
                    </a:ext>
                  </a:extLst>
                </a:gridCol>
                <a:gridCol w="1239877">
                  <a:extLst>
                    <a:ext uri="{9D8B030D-6E8A-4147-A177-3AD203B41FA5}">
                      <a16:colId xmlns:a16="http://schemas.microsoft.com/office/drawing/2014/main" val="4291114267"/>
                    </a:ext>
                  </a:extLst>
                </a:gridCol>
                <a:gridCol w="2497467">
                  <a:extLst>
                    <a:ext uri="{9D8B030D-6E8A-4147-A177-3AD203B41FA5}">
                      <a16:colId xmlns:a16="http://schemas.microsoft.com/office/drawing/2014/main" val="320164074"/>
                    </a:ext>
                  </a:extLst>
                </a:gridCol>
                <a:gridCol w="1523277">
                  <a:extLst>
                    <a:ext uri="{9D8B030D-6E8A-4147-A177-3AD203B41FA5}">
                      <a16:colId xmlns:a16="http://schemas.microsoft.com/office/drawing/2014/main" val="128955060"/>
                    </a:ext>
                  </a:extLst>
                </a:gridCol>
                <a:gridCol w="1682690">
                  <a:extLst>
                    <a:ext uri="{9D8B030D-6E8A-4147-A177-3AD203B41FA5}">
                      <a16:colId xmlns:a16="http://schemas.microsoft.com/office/drawing/2014/main" val="3622774901"/>
                    </a:ext>
                  </a:extLst>
                </a:gridCol>
              </a:tblGrid>
              <a:tr h="313166">
                <a:tc>
                  <a:txBody>
                    <a:bodyPr/>
                    <a:lstStyle/>
                    <a:p>
                      <a:pPr fontAlgn="b">
                        <a:buNone/>
                      </a:pPr>
                      <a:r>
                        <a:rPr lang="en-US" sz="1400" b="1">
                          <a:effectLst/>
                        </a:rPr>
                        <a:t>Start Date</a:t>
                      </a:r>
                    </a:p>
                  </a:txBody>
                  <a:tcPr marL="9525" marR="9525" marT="9525" anchor="b"/>
                </a:tc>
                <a:tc>
                  <a:txBody>
                    <a:bodyPr/>
                    <a:lstStyle/>
                    <a:p>
                      <a:pPr fontAlgn="b">
                        <a:buNone/>
                      </a:pPr>
                      <a:r>
                        <a:rPr lang="en-US" sz="1400" b="1">
                          <a:effectLst/>
                        </a:rPr>
                        <a:t>Pollutant</a:t>
                      </a:r>
                    </a:p>
                  </a:txBody>
                  <a:tcPr marL="9525" marR="9525" marT="9525" anchor="b"/>
                </a:tc>
                <a:tc>
                  <a:txBody>
                    <a:bodyPr/>
                    <a:lstStyle/>
                    <a:p>
                      <a:pPr fontAlgn="b">
                        <a:buNone/>
                      </a:pPr>
                      <a:r>
                        <a:rPr lang="en-US" sz="1400" b="1">
                          <a:effectLst/>
                        </a:rPr>
                        <a:t>Permit Limit/ Condition</a:t>
                      </a:r>
                    </a:p>
                  </a:txBody>
                  <a:tcPr marL="9525" marR="9525" marT="9525" anchor="b"/>
                </a:tc>
                <a:tc>
                  <a:txBody>
                    <a:bodyPr/>
                    <a:lstStyle/>
                    <a:p>
                      <a:pPr fontAlgn="b">
                        <a:buNone/>
                      </a:pPr>
                      <a:r>
                        <a:rPr lang="en-US" sz="1400" b="1">
                          <a:effectLst/>
                        </a:rPr>
                        <a:t>Maximum Reported Value</a:t>
                      </a:r>
                    </a:p>
                  </a:txBody>
                  <a:tcPr marL="9525" marR="9525" marT="9525" anchor="b"/>
                </a:tc>
                <a:tc>
                  <a:txBody>
                    <a:bodyPr/>
                    <a:lstStyle/>
                    <a:p>
                      <a:pPr fontAlgn="b">
                        <a:buNone/>
                      </a:pPr>
                      <a:r>
                        <a:rPr lang="en-US" sz="1400" b="1">
                          <a:effectLst/>
                        </a:rPr>
                        <a:t>Total Exceedance</a:t>
                      </a:r>
                    </a:p>
                  </a:txBody>
                  <a:tcPr marL="9525" marR="9525" marT="9525" anchor="b"/>
                </a:tc>
                <a:extLst>
                  <a:ext uri="{0D108BD9-81ED-4DB2-BD59-A6C34878D82A}">
                    <a16:rowId xmlns:a16="http://schemas.microsoft.com/office/drawing/2014/main" val="2187109664"/>
                  </a:ext>
                </a:extLst>
              </a:tr>
              <a:tr h="617867">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SO2</a:t>
                      </a:r>
                    </a:p>
                  </a:txBody>
                  <a:tcPr marL="9525" marR="9525" marT="9525" anchor="ctr"/>
                </a:tc>
                <a:tc>
                  <a:txBody>
                    <a:bodyPr/>
                    <a:lstStyle/>
                    <a:p>
                      <a:pPr fontAlgn="ctr">
                        <a:buNone/>
                      </a:pPr>
                      <a:r>
                        <a:rPr lang="en-US" sz="1400">
                          <a:effectLst/>
                        </a:rPr>
                        <a:t>15.68 lbs/hr</a:t>
                      </a:r>
                    </a:p>
                  </a:txBody>
                  <a:tcPr marL="9525" marR="9525" marT="9525" anchor="ctr"/>
                </a:tc>
                <a:tc>
                  <a:txBody>
                    <a:bodyPr/>
                    <a:lstStyle/>
                    <a:p>
                      <a:pPr fontAlgn="ctr">
                        <a:buNone/>
                      </a:pPr>
                      <a:r>
                        <a:rPr lang="en-US" sz="1400">
                          <a:effectLst/>
                        </a:rPr>
                        <a:t>1199.80 lbs/hr</a:t>
                      </a:r>
                    </a:p>
                  </a:txBody>
                  <a:tcPr marL="9525" marR="9525" marT="9525" anchor="ctr"/>
                </a:tc>
                <a:tc>
                  <a:txBody>
                    <a:bodyPr/>
                    <a:lstStyle/>
                    <a:p>
                      <a:pPr fontAlgn="ctr">
                        <a:buNone/>
                      </a:pPr>
                      <a:r>
                        <a:rPr lang="en-US" sz="1400">
                          <a:effectLst/>
                        </a:rPr>
                        <a:t>1184.12 lbs/hr</a:t>
                      </a:r>
                    </a:p>
                  </a:txBody>
                  <a:tcPr marL="9525" marR="9525" marT="9525" anchor="ctr"/>
                </a:tc>
                <a:extLst>
                  <a:ext uri="{0D108BD9-81ED-4DB2-BD59-A6C34878D82A}">
                    <a16:rowId xmlns:a16="http://schemas.microsoft.com/office/drawing/2014/main" val="1284365382"/>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SO2</a:t>
                      </a:r>
                    </a:p>
                  </a:txBody>
                  <a:tcPr marL="9525" marR="9525" marT="9525" anchor="ctr"/>
                </a:tc>
                <a:tc>
                  <a:txBody>
                    <a:bodyPr/>
                    <a:lstStyle/>
                    <a:p>
                      <a:pPr fontAlgn="ctr">
                        <a:buNone/>
                      </a:pPr>
                      <a:r>
                        <a:rPr lang="en-US" sz="1400">
                          <a:effectLst/>
                        </a:rPr>
                        <a:t>250 ppmv</a:t>
                      </a:r>
                    </a:p>
                  </a:txBody>
                  <a:tcPr marL="9525" marR="9525" marT="9525" anchor="ctr"/>
                </a:tc>
                <a:tc>
                  <a:txBody>
                    <a:bodyPr/>
                    <a:lstStyle/>
                    <a:p>
                      <a:pPr fontAlgn="ctr">
                        <a:buNone/>
                      </a:pPr>
                      <a:r>
                        <a:rPr lang="en-US" sz="1400">
                          <a:effectLst/>
                        </a:rPr>
                        <a:t>14,355 ppmv</a:t>
                      </a:r>
                    </a:p>
                  </a:txBody>
                  <a:tcPr marL="9525" marR="9525" marT="9525" anchor="ctr"/>
                </a:tc>
                <a:tc>
                  <a:txBody>
                    <a:bodyPr/>
                    <a:lstStyle/>
                    <a:p>
                      <a:pPr fontAlgn="ctr">
                        <a:buNone/>
                      </a:pPr>
                      <a:r>
                        <a:rPr lang="en-US" sz="1400">
                          <a:effectLst/>
                        </a:rPr>
                        <a:t>14,105 ppmv</a:t>
                      </a:r>
                    </a:p>
                  </a:txBody>
                  <a:tcPr marL="9525" marR="9525" marT="9525" anchor="ctr"/>
                </a:tc>
                <a:extLst>
                  <a:ext uri="{0D108BD9-81ED-4DB2-BD59-A6C34878D82A}">
                    <a16:rowId xmlns:a16="http://schemas.microsoft.com/office/drawing/2014/main" val="2400037166"/>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Opacity</a:t>
                      </a:r>
                    </a:p>
                  </a:txBody>
                  <a:tcPr marL="9525" marR="9525" marT="9525" anchor="ctr"/>
                </a:tc>
                <a:tc>
                  <a:txBody>
                    <a:bodyPr/>
                    <a:lstStyle/>
                    <a:p>
                      <a:pPr fontAlgn="ctr">
                        <a:buNone/>
                      </a:pPr>
                      <a:r>
                        <a:rPr lang="en-US" sz="1400">
                          <a:effectLst/>
                        </a:rPr>
                        <a:t>30%</a:t>
                      </a:r>
                    </a:p>
                  </a:txBody>
                  <a:tcPr marL="9525" marR="9525" marT="9525" anchor="ctr"/>
                </a:tc>
                <a:tc>
                  <a:txBody>
                    <a:bodyPr/>
                    <a:lstStyle/>
                    <a:p>
                      <a:pPr fontAlgn="ctr">
                        <a:buNone/>
                      </a:pPr>
                      <a:r>
                        <a:rPr lang="en-US" sz="1400">
                          <a:effectLst/>
                        </a:rPr>
                        <a:t>42%</a:t>
                      </a:r>
                    </a:p>
                  </a:txBody>
                  <a:tcPr marL="9525" marR="9525" marT="9525" anchor="ctr"/>
                </a:tc>
                <a:tc>
                  <a:txBody>
                    <a:bodyPr/>
                    <a:lstStyle/>
                    <a:p>
                      <a:pPr fontAlgn="ctr">
                        <a:buNone/>
                      </a:pPr>
                      <a:r>
                        <a:rPr lang="en-US" sz="1400">
                          <a:effectLst/>
                        </a:rPr>
                        <a:t>12%</a:t>
                      </a:r>
                    </a:p>
                  </a:txBody>
                  <a:tcPr marL="9525" marR="9525" marT="9525" anchor="ctr"/>
                </a:tc>
                <a:extLst>
                  <a:ext uri="{0D108BD9-81ED-4DB2-BD59-A6C34878D82A}">
                    <a16:rowId xmlns:a16="http://schemas.microsoft.com/office/drawing/2014/main" val="3661553"/>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CO</a:t>
                      </a:r>
                    </a:p>
                  </a:txBody>
                  <a:tcPr marL="9525" marR="9525" marT="9525" anchor="ctr"/>
                </a:tc>
                <a:tc>
                  <a:txBody>
                    <a:bodyPr/>
                    <a:lstStyle/>
                    <a:p>
                      <a:pPr fontAlgn="ctr">
                        <a:buNone/>
                      </a:pPr>
                      <a:r>
                        <a:rPr lang="en-US" sz="1400">
                          <a:effectLst/>
                        </a:rPr>
                        <a:t>500 ppmv </a:t>
                      </a:r>
                    </a:p>
                  </a:txBody>
                  <a:tcPr marL="9525" marR="9525" marT="9525" anchor="ctr"/>
                </a:tc>
                <a:tc>
                  <a:txBody>
                    <a:bodyPr/>
                    <a:lstStyle/>
                    <a:p>
                      <a:pPr fontAlgn="ctr">
                        <a:buNone/>
                      </a:pPr>
                      <a:r>
                        <a:rPr lang="en-US" sz="1400">
                          <a:effectLst/>
                        </a:rPr>
                        <a:t>2029 ppmv</a:t>
                      </a:r>
                    </a:p>
                  </a:txBody>
                  <a:tcPr marL="9525" marR="9525" marT="9525" anchor="ctr"/>
                </a:tc>
                <a:tc>
                  <a:txBody>
                    <a:bodyPr/>
                    <a:lstStyle/>
                    <a:p>
                      <a:pPr fontAlgn="ctr">
                        <a:buNone/>
                      </a:pPr>
                      <a:r>
                        <a:rPr lang="en-US" sz="1400">
                          <a:effectLst/>
                        </a:rPr>
                        <a:t>1529 ppmv</a:t>
                      </a:r>
                    </a:p>
                  </a:txBody>
                  <a:tcPr marL="9525" marR="9525" marT="9525" anchor="ctr"/>
                </a:tc>
                <a:extLst>
                  <a:ext uri="{0D108BD9-81ED-4DB2-BD59-A6C34878D82A}">
                    <a16:rowId xmlns:a16="http://schemas.microsoft.com/office/drawing/2014/main" val="3843776317"/>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opacity</a:t>
                      </a:r>
                    </a:p>
                  </a:txBody>
                  <a:tcPr marL="9525" marR="9525" marT="9525" anchor="ctr"/>
                </a:tc>
                <a:tc>
                  <a:txBody>
                    <a:bodyPr/>
                    <a:lstStyle/>
                    <a:p>
                      <a:pPr fontAlgn="ctr">
                        <a:buNone/>
                      </a:pPr>
                      <a:r>
                        <a:rPr lang="en-US" sz="1400">
                          <a:effectLst/>
                        </a:rPr>
                        <a:t>30%</a:t>
                      </a:r>
                    </a:p>
                  </a:txBody>
                  <a:tcPr marL="9525" marR="9525" marT="9525" anchor="ctr"/>
                </a:tc>
                <a:tc>
                  <a:txBody>
                    <a:bodyPr/>
                    <a:lstStyle/>
                    <a:p>
                      <a:pPr fontAlgn="ctr">
                        <a:buNone/>
                      </a:pPr>
                      <a:r>
                        <a:rPr lang="en-US" sz="1400">
                          <a:effectLst/>
                        </a:rPr>
                        <a:t>42%</a:t>
                      </a:r>
                    </a:p>
                  </a:txBody>
                  <a:tcPr marL="9525" marR="9525" marT="9525" anchor="ctr"/>
                </a:tc>
                <a:tc>
                  <a:txBody>
                    <a:bodyPr/>
                    <a:lstStyle/>
                    <a:p>
                      <a:pPr fontAlgn="ctr">
                        <a:buNone/>
                      </a:pPr>
                      <a:r>
                        <a:rPr lang="en-US" sz="1400">
                          <a:effectLst/>
                        </a:rPr>
                        <a:t>12%</a:t>
                      </a:r>
                    </a:p>
                  </a:txBody>
                  <a:tcPr marL="9525" marR="9525" marT="9525" anchor="ctr"/>
                </a:tc>
                <a:extLst>
                  <a:ext uri="{0D108BD9-81ED-4DB2-BD59-A6C34878D82A}">
                    <a16:rowId xmlns:a16="http://schemas.microsoft.com/office/drawing/2014/main" val="1608361191"/>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CO</a:t>
                      </a:r>
                    </a:p>
                  </a:txBody>
                  <a:tcPr marL="9525" marR="9525" marT="9525" anchor="ctr"/>
                </a:tc>
                <a:tc>
                  <a:txBody>
                    <a:bodyPr/>
                    <a:lstStyle/>
                    <a:p>
                      <a:pPr fontAlgn="ctr">
                        <a:buNone/>
                      </a:pPr>
                      <a:r>
                        <a:rPr lang="en-US" sz="1400">
                          <a:effectLst/>
                        </a:rPr>
                        <a:t>500 ppmv</a:t>
                      </a:r>
                    </a:p>
                  </a:txBody>
                  <a:tcPr marL="9525" marR="9525" marT="9525" anchor="ctr"/>
                </a:tc>
                <a:tc>
                  <a:txBody>
                    <a:bodyPr/>
                    <a:lstStyle/>
                    <a:p>
                      <a:pPr fontAlgn="ctr">
                        <a:buNone/>
                      </a:pPr>
                      <a:r>
                        <a:rPr lang="en-US" sz="1400">
                          <a:effectLst/>
                        </a:rPr>
                        <a:t>1029 ppmv</a:t>
                      </a:r>
                    </a:p>
                  </a:txBody>
                  <a:tcPr marL="9525" marR="9525" marT="9525" anchor="ctr"/>
                </a:tc>
                <a:tc>
                  <a:txBody>
                    <a:bodyPr/>
                    <a:lstStyle/>
                    <a:p>
                      <a:pPr fontAlgn="ctr">
                        <a:buNone/>
                      </a:pPr>
                      <a:r>
                        <a:rPr lang="en-US" sz="1400">
                          <a:effectLst/>
                        </a:rPr>
                        <a:t>529 ppmv</a:t>
                      </a:r>
                    </a:p>
                  </a:txBody>
                  <a:tcPr marL="9525" marR="9525" marT="9525" anchor="ctr"/>
                </a:tc>
                <a:extLst>
                  <a:ext uri="{0D108BD9-81ED-4DB2-BD59-A6C34878D82A}">
                    <a16:rowId xmlns:a16="http://schemas.microsoft.com/office/drawing/2014/main" val="1148150154"/>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H2S</a:t>
                      </a:r>
                    </a:p>
                  </a:txBody>
                  <a:tcPr marL="9525" marR="9525" marT="9525" anchor="ctr"/>
                </a:tc>
                <a:tc>
                  <a:txBody>
                    <a:bodyPr/>
                    <a:lstStyle/>
                    <a:p>
                      <a:pPr fontAlgn="ctr">
                        <a:buNone/>
                      </a:pPr>
                      <a:r>
                        <a:rPr lang="en-US" sz="1400">
                          <a:effectLst/>
                        </a:rPr>
                        <a:t>162 ppmv</a:t>
                      </a:r>
                    </a:p>
                  </a:txBody>
                  <a:tcPr marL="9525" marR="9525" marT="9525" anchor="ctr"/>
                </a:tc>
                <a:tc>
                  <a:txBody>
                    <a:bodyPr/>
                    <a:lstStyle/>
                    <a:p>
                      <a:pPr fontAlgn="ctr">
                        <a:buNone/>
                      </a:pPr>
                      <a:r>
                        <a:rPr lang="en-US" sz="1400">
                          <a:effectLst/>
                        </a:rPr>
                        <a:t>319 ppmv</a:t>
                      </a:r>
                    </a:p>
                  </a:txBody>
                  <a:tcPr marL="9525" marR="9525" marT="9525" anchor="ctr"/>
                </a:tc>
                <a:tc>
                  <a:txBody>
                    <a:bodyPr/>
                    <a:lstStyle/>
                    <a:p>
                      <a:pPr fontAlgn="ctr">
                        <a:buNone/>
                      </a:pPr>
                      <a:r>
                        <a:rPr lang="en-US" sz="1400">
                          <a:effectLst/>
                        </a:rPr>
                        <a:t>157 ppmv</a:t>
                      </a:r>
                    </a:p>
                  </a:txBody>
                  <a:tcPr marL="9525" marR="9525" marT="9525" anchor="ctr"/>
                </a:tc>
                <a:extLst>
                  <a:ext uri="{0D108BD9-81ED-4DB2-BD59-A6C34878D82A}">
                    <a16:rowId xmlns:a16="http://schemas.microsoft.com/office/drawing/2014/main" val="774469772"/>
                  </a:ext>
                </a:extLst>
              </a:tr>
              <a:tr h="177742">
                <a:tc>
                  <a:txBody>
                    <a:bodyPr/>
                    <a:lstStyle/>
                    <a:p>
                      <a:pPr fontAlgn="ctr">
                        <a:buNone/>
                      </a:pPr>
                      <a:r>
                        <a:rPr lang="en-US" sz="1400">
                          <a:effectLst/>
                        </a:rPr>
                        <a:t>29-Apr</a:t>
                      </a:r>
                    </a:p>
                  </a:txBody>
                  <a:tcPr marL="9525" marR="9525" marT="9525" anchor="ctr"/>
                </a:tc>
                <a:tc>
                  <a:txBody>
                    <a:bodyPr/>
                    <a:lstStyle/>
                    <a:p>
                      <a:pPr fontAlgn="ctr">
                        <a:buNone/>
                      </a:pPr>
                      <a:r>
                        <a:rPr lang="en-US" sz="1400">
                          <a:effectLst/>
                        </a:rPr>
                        <a:t>H2S</a:t>
                      </a:r>
                    </a:p>
                  </a:txBody>
                  <a:tcPr marL="9525" marR="9525" marT="9525" anchor="ctr"/>
                </a:tc>
                <a:tc>
                  <a:txBody>
                    <a:bodyPr/>
                    <a:lstStyle/>
                    <a:p>
                      <a:pPr fontAlgn="ctr">
                        <a:buNone/>
                      </a:pPr>
                      <a:r>
                        <a:rPr lang="en-US" sz="1400">
                          <a:effectLst/>
                        </a:rPr>
                        <a:t>162 ppmv</a:t>
                      </a:r>
                    </a:p>
                  </a:txBody>
                  <a:tcPr marL="9525" marR="9525" marT="9525" anchor="ctr"/>
                </a:tc>
                <a:tc>
                  <a:txBody>
                    <a:bodyPr/>
                    <a:lstStyle/>
                    <a:p>
                      <a:pPr fontAlgn="ctr">
                        <a:buNone/>
                      </a:pPr>
                      <a:r>
                        <a:rPr lang="en-US" sz="1400">
                          <a:effectLst/>
                        </a:rPr>
                        <a:t>300 ppmv</a:t>
                      </a:r>
                    </a:p>
                  </a:txBody>
                  <a:tcPr marL="9525" marR="9525" marT="9525" anchor="ctr"/>
                </a:tc>
                <a:tc>
                  <a:txBody>
                    <a:bodyPr/>
                    <a:lstStyle/>
                    <a:p>
                      <a:pPr fontAlgn="ctr">
                        <a:buNone/>
                      </a:pPr>
                      <a:r>
                        <a:rPr lang="en-US" sz="1400">
                          <a:effectLst/>
                        </a:rPr>
                        <a:t>138 ppmv</a:t>
                      </a:r>
                    </a:p>
                  </a:txBody>
                  <a:tcPr marL="9525" marR="9525" marT="9525" anchor="ctr"/>
                </a:tc>
                <a:extLst>
                  <a:ext uri="{0D108BD9-81ED-4DB2-BD59-A6C34878D82A}">
                    <a16:rowId xmlns:a16="http://schemas.microsoft.com/office/drawing/2014/main" val="3988234431"/>
                  </a:ext>
                </a:extLst>
              </a:tr>
              <a:tr h="177742">
                <a:tc>
                  <a:txBody>
                    <a:bodyPr/>
                    <a:lstStyle/>
                    <a:p>
                      <a:pPr fontAlgn="ctr">
                        <a:buNone/>
                      </a:pPr>
                      <a:r>
                        <a:rPr lang="en-US" sz="1400">
                          <a:effectLst/>
                        </a:rPr>
                        <a:t>13-May</a:t>
                      </a:r>
                    </a:p>
                  </a:txBody>
                  <a:tcPr marL="9525" marR="9525" marT="9525" anchor="ctr"/>
                </a:tc>
                <a:tc>
                  <a:txBody>
                    <a:bodyPr/>
                    <a:lstStyle/>
                    <a:p>
                      <a:pPr fontAlgn="ctr">
                        <a:buNone/>
                      </a:pPr>
                      <a:r>
                        <a:rPr lang="en-US" sz="1400">
                          <a:effectLst/>
                        </a:rPr>
                        <a:t>SO2</a:t>
                      </a:r>
                    </a:p>
                  </a:txBody>
                  <a:tcPr marL="9525" marR="9525" marT="9525" anchor="ctr"/>
                </a:tc>
                <a:tc>
                  <a:txBody>
                    <a:bodyPr/>
                    <a:lstStyle/>
                    <a:p>
                      <a:pPr fontAlgn="ctr">
                        <a:buNone/>
                      </a:pPr>
                      <a:r>
                        <a:rPr lang="en-US" sz="1400">
                          <a:effectLst/>
                        </a:rPr>
                        <a:t>15.68 lbs/hr</a:t>
                      </a:r>
                    </a:p>
                  </a:txBody>
                  <a:tcPr marL="9525" marR="9525" marT="9525" anchor="ctr"/>
                </a:tc>
                <a:tc>
                  <a:txBody>
                    <a:bodyPr/>
                    <a:lstStyle/>
                    <a:p>
                      <a:pPr fontAlgn="ctr">
                        <a:buNone/>
                      </a:pPr>
                      <a:r>
                        <a:rPr lang="en-US" sz="1400">
                          <a:effectLst/>
                        </a:rPr>
                        <a:t>324.88 lbs/hr</a:t>
                      </a:r>
                    </a:p>
                  </a:txBody>
                  <a:tcPr marL="9525" marR="9525" marT="9525" anchor="ctr"/>
                </a:tc>
                <a:tc>
                  <a:txBody>
                    <a:bodyPr/>
                    <a:lstStyle/>
                    <a:p>
                      <a:pPr fontAlgn="ctr">
                        <a:buNone/>
                      </a:pPr>
                      <a:r>
                        <a:rPr lang="en-US" sz="1400">
                          <a:effectLst/>
                        </a:rPr>
                        <a:t>309.2 lbs/hr</a:t>
                      </a:r>
                    </a:p>
                  </a:txBody>
                  <a:tcPr marL="9525" marR="9525" marT="9525" anchor="ctr"/>
                </a:tc>
                <a:extLst>
                  <a:ext uri="{0D108BD9-81ED-4DB2-BD59-A6C34878D82A}">
                    <a16:rowId xmlns:a16="http://schemas.microsoft.com/office/drawing/2014/main" val="648983608"/>
                  </a:ext>
                </a:extLst>
              </a:tr>
              <a:tr h="177742">
                <a:tc>
                  <a:txBody>
                    <a:bodyPr/>
                    <a:lstStyle/>
                    <a:p>
                      <a:pPr fontAlgn="ctr">
                        <a:buNone/>
                      </a:pPr>
                      <a:r>
                        <a:rPr lang="en-US" sz="1400">
                          <a:effectLst/>
                        </a:rPr>
                        <a:t>11-May</a:t>
                      </a:r>
                    </a:p>
                  </a:txBody>
                  <a:tcPr marL="9525" marR="9525" marT="9525" anchor="ctr"/>
                </a:tc>
                <a:tc>
                  <a:txBody>
                    <a:bodyPr/>
                    <a:lstStyle/>
                    <a:p>
                      <a:pPr fontAlgn="ctr">
                        <a:buNone/>
                      </a:pPr>
                      <a:r>
                        <a:rPr lang="en-US" sz="1400">
                          <a:effectLst/>
                        </a:rPr>
                        <a:t>SO2</a:t>
                      </a:r>
                    </a:p>
                  </a:txBody>
                  <a:tcPr marL="9525" marR="9525" marT="9525" anchor="ctr"/>
                </a:tc>
                <a:tc>
                  <a:txBody>
                    <a:bodyPr/>
                    <a:lstStyle/>
                    <a:p>
                      <a:pPr fontAlgn="ctr">
                        <a:buNone/>
                      </a:pPr>
                      <a:r>
                        <a:rPr lang="en-US" sz="1400">
                          <a:effectLst/>
                        </a:rPr>
                        <a:t>250 ppmv</a:t>
                      </a:r>
                    </a:p>
                  </a:txBody>
                  <a:tcPr marL="9525" marR="9525" marT="9525" anchor="ctr"/>
                </a:tc>
                <a:tc>
                  <a:txBody>
                    <a:bodyPr/>
                    <a:lstStyle/>
                    <a:p>
                      <a:pPr fontAlgn="ctr">
                        <a:buNone/>
                      </a:pPr>
                      <a:r>
                        <a:rPr lang="en-US" sz="1400">
                          <a:effectLst/>
                        </a:rPr>
                        <a:t>10,818 ppmv</a:t>
                      </a:r>
                    </a:p>
                  </a:txBody>
                  <a:tcPr marL="9525" marR="9525" marT="9525" anchor="ctr"/>
                </a:tc>
                <a:tc>
                  <a:txBody>
                    <a:bodyPr/>
                    <a:lstStyle/>
                    <a:p>
                      <a:pPr fontAlgn="ctr">
                        <a:buNone/>
                      </a:pPr>
                      <a:r>
                        <a:rPr lang="en-US" sz="1400">
                          <a:effectLst/>
                        </a:rPr>
                        <a:t>10,568 ppmv</a:t>
                      </a:r>
                    </a:p>
                  </a:txBody>
                  <a:tcPr marL="9525" marR="9525" marT="9525" anchor="ctr"/>
                </a:tc>
                <a:extLst>
                  <a:ext uri="{0D108BD9-81ED-4DB2-BD59-A6C34878D82A}">
                    <a16:rowId xmlns:a16="http://schemas.microsoft.com/office/drawing/2014/main" val="2334399690"/>
                  </a:ext>
                </a:extLst>
              </a:tr>
              <a:tr h="177742">
                <a:tc>
                  <a:txBody>
                    <a:bodyPr/>
                    <a:lstStyle/>
                    <a:p>
                      <a:pPr fontAlgn="ctr">
                        <a:buNone/>
                      </a:pPr>
                      <a:r>
                        <a:rPr lang="en-US" sz="1400">
                          <a:effectLst/>
                        </a:rPr>
                        <a:t>11-May</a:t>
                      </a:r>
                    </a:p>
                  </a:txBody>
                  <a:tcPr marL="9525" marR="9525" marT="9525" anchor="ctr"/>
                </a:tc>
                <a:tc>
                  <a:txBody>
                    <a:bodyPr/>
                    <a:lstStyle/>
                    <a:p>
                      <a:pPr fontAlgn="ctr">
                        <a:buNone/>
                      </a:pPr>
                      <a:r>
                        <a:rPr lang="en-US" sz="1400">
                          <a:effectLst/>
                        </a:rPr>
                        <a:t>Opacity</a:t>
                      </a:r>
                    </a:p>
                  </a:txBody>
                  <a:tcPr marL="9525" marR="9525" marT="9525" anchor="ctr"/>
                </a:tc>
                <a:tc>
                  <a:txBody>
                    <a:bodyPr/>
                    <a:lstStyle/>
                    <a:p>
                      <a:pPr fontAlgn="ctr">
                        <a:buNone/>
                      </a:pPr>
                      <a:r>
                        <a:rPr lang="en-US" sz="1400">
                          <a:effectLst/>
                        </a:rPr>
                        <a:t>20%</a:t>
                      </a:r>
                    </a:p>
                  </a:txBody>
                  <a:tcPr marL="9525" marR="9525" marT="9525" anchor="ctr"/>
                </a:tc>
                <a:tc>
                  <a:txBody>
                    <a:bodyPr/>
                    <a:lstStyle/>
                    <a:p>
                      <a:pPr fontAlgn="ctr">
                        <a:buNone/>
                      </a:pPr>
                      <a:r>
                        <a:rPr lang="en-US" sz="1400">
                          <a:effectLst/>
                        </a:rPr>
                        <a:t>25%</a:t>
                      </a:r>
                    </a:p>
                  </a:txBody>
                  <a:tcPr marL="9525" marR="9525" marT="9525" anchor="ctr"/>
                </a:tc>
                <a:tc>
                  <a:txBody>
                    <a:bodyPr/>
                    <a:lstStyle/>
                    <a:p>
                      <a:pPr fontAlgn="ctr">
                        <a:buNone/>
                      </a:pPr>
                      <a:r>
                        <a:rPr lang="en-US" sz="1400">
                          <a:effectLst/>
                        </a:rPr>
                        <a:t>5%</a:t>
                      </a:r>
                    </a:p>
                  </a:txBody>
                  <a:tcPr marL="9525" marR="9525" marT="9525" anchor="ctr"/>
                </a:tc>
                <a:extLst>
                  <a:ext uri="{0D108BD9-81ED-4DB2-BD59-A6C34878D82A}">
                    <a16:rowId xmlns:a16="http://schemas.microsoft.com/office/drawing/2014/main" val="2599402789"/>
                  </a:ext>
                </a:extLst>
              </a:tr>
              <a:tr h="177742">
                <a:tc>
                  <a:txBody>
                    <a:bodyPr/>
                    <a:lstStyle/>
                    <a:p>
                      <a:pPr fontAlgn="ctr">
                        <a:buNone/>
                      </a:pPr>
                      <a:r>
                        <a:rPr lang="en-US" sz="1400">
                          <a:effectLst/>
                        </a:rPr>
                        <a:t>14-May</a:t>
                      </a:r>
                    </a:p>
                  </a:txBody>
                  <a:tcPr marL="9525" marR="9525" marT="9525" anchor="ctr"/>
                </a:tc>
                <a:tc>
                  <a:txBody>
                    <a:bodyPr/>
                    <a:lstStyle/>
                    <a:p>
                      <a:pPr fontAlgn="ctr">
                        <a:buNone/>
                      </a:pPr>
                      <a:r>
                        <a:rPr lang="en-US" sz="1400">
                          <a:effectLst/>
                        </a:rPr>
                        <a:t>CO</a:t>
                      </a:r>
                    </a:p>
                  </a:txBody>
                  <a:tcPr marL="9525" marR="9525" marT="9525" anchor="ctr"/>
                </a:tc>
                <a:tc>
                  <a:txBody>
                    <a:bodyPr/>
                    <a:lstStyle/>
                    <a:p>
                      <a:pPr fontAlgn="ctr">
                        <a:buNone/>
                      </a:pPr>
                      <a:r>
                        <a:rPr lang="en-US" sz="1400">
                          <a:effectLst/>
                        </a:rPr>
                        <a:t>500 ppmv </a:t>
                      </a:r>
                    </a:p>
                  </a:txBody>
                  <a:tcPr marL="9525" marR="9525" marT="9525" anchor="ctr"/>
                </a:tc>
                <a:tc>
                  <a:txBody>
                    <a:bodyPr/>
                    <a:lstStyle/>
                    <a:p>
                      <a:pPr fontAlgn="ctr">
                        <a:buNone/>
                      </a:pPr>
                      <a:r>
                        <a:rPr lang="en-US" sz="1400">
                          <a:effectLst/>
                        </a:rPr>
                        <a:t>2030 ppmv</a:t>
                      </a:r>
                    </a:p>
                  </a:txBody>
                  <a:tcPr marL="9525" marR="9525" marT="9525" anchor="ctr"/>
                </a:tc>
                <a:tc>
                  <a:txBody>
                    <a:bodyPr/>
                    <a:lstStyle/>
                    <a:p>
                      <a:pPr fontAlgn="ctr">
                        <a:buNone/>
                      </a:pPr>
                      <a:r>
                        <a:rPr lang="en-US" sz="1400">
                          <a:effectLst/>
                        </a:rPr>
                        <a:t>1530 ppmv</a:t>
                      </a:r>
                    </a:p>
                  </a:txBody>
                  <a:tcPr marL="9525" marR="9525" marT="9525" anchor="ctr"/>
                </a:tc>
                <a:extLst>
                  <a:ext uri="{0D108BD9-81ED-4DB2-BD59-A6C34878D82A}">
                    <a16:rowId xmlns:a16="http://schemas.microsoft.com/office/drawing/2014/main" val="2559510144"/>
                  </a:ext>
                </a:extLst>
              </a:tr>
              <a:tr h="177742">
                <a:tc>
                  <a:txBody>
                    <a:bodyPr/>
                    <a:lstStyle/>
                    <a:p>
                      <a:pPr fontAlgn="ctr">
                        <a:buNone/>
                      </a:pPr>
                      <a:r>
                        <a:rPr lang="en-US" sz="1400">
                          <a:effectLst/>
                        </a:rPr>
                        <a:t>14-May</a:t>
                      </a:r>
                    </a:p>
                  </a:txBody>
                  <a:tcPr marL="9525" marR="9525" marT="9525" anchor="ctr"/>
                </a:tc>
                <a:tc>
                  <a:txBody>
                    <a:bodyPr/>
                    <a:lstStyle/>
                    <a:p>
                      <a:pPr fontAlgn="ctr">
                        <a:buNone/>
                      </a:pPr>
                      <a:r>
                        <a:rPr lang="en-US" sz="1400">
                          <a:effectLst/>
                        </a:rPr>
                        <a:t>CO</a:t>
                      </a:r>
                    </a:p>
                  </a:txBody>
                  <a:tcPr marL="9525" marR="9525" marT="9525" anchor="ctr"/>
                </a:tc>
                <a:tc>
                  <a:txBody>
                    <a:bodyPr/>
                    <a:lstStyle/>
                    <a:p>
                      <a:pPr fontAlgn="ctr">
                        <a:buNone/>
                      </a:pPr>
                      <a:r>
                        <a:rPr lang="en-US" sz="1400">
                          <a:effectLst/>
                        </a:rPr>
                        <a:t>500 ppmv </a:t>
                      </a:r>
                    </a:p>
                  </a:txBody>
                  <a:tcPr marL="9525" marR="9525" marT="9525" anchor="ctr"/>
                </a:tc>
                <a:tc>
                  <a:txBody>
                    <a:bodyPr/>
                    <a:lstStyle/>
                    <a:p>
                      <a:pPr fontAlgn="ctr">
                        <a:buNone/>
                      </a:pPr>
                      <a:r>
                        <a:rPr lang="en-US" sz="1400">
                          <a:effectLst/>
                        </a:rPr>
                        <a:t>1030 ppmv</a:t>
                      </a:r>
                    </a:p>
                  </a:txBody>
                  <a:tcPr marL="9525" marR="9525" marT="9525" anchor="ctr"/>
                </a:tc>
                <a:tc>
                  <a:txBody>
                    <a:bodyPr/>
                    <a:lstStyle/>
                    <a:p>
                      <a:pPr fontAlgn="ctr">
                        <a:buNone/>
                      </a:pPr>
                      <a:r>
                        <a:rPr lang="en-US" sz="1400">
                          <a:effectLst/>
                        </a:rPr>
                        <a:t>530 ppmv</a:t>
                      </a:r>
                    </a:p>
                  </a:txBody>
                  <a:tcPr marL="9525" marR="9525" marT="9525" anchor="ctr"/>
                </a:tc>
                <a:extLst>
                  <a:ext uri="{0D108BD9-81ED-4DB2-BD59-A6C34878D82A}">
                    <a16:rowId xmlns:a16="http://schemas.microsoft.com/office/drawing/2014/main" val="3794873433"/>
                  </a:ext>
                </a:extLst>
              </a:tr>
            </a:tbl>
          </a:graphicData>
        </a:graphic>
      </p:graphicFrame>
    </p:spTree>
    <p:extLst>
      <p:ext uri="{BB962C8B-B14F-4D97-AF65-F5344CB8AC3E}">
        <p14:creationId xmlns:p14="http://schemas.microsoft.com/office/powerpoint/2010/main" val="4282471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1AAF5-BB6C-52D9-9B93-0606AB3B9C44}"/>
            </a:ext>
          </a:extLst>
        </p:cNvPr>
        <p:cNvGrpSpPr/>
        <p:nvPr/>
      </p:nvGrpSpPr>
      <p:grpSpPr>
        <a:xfrm>
          <a:off x="0" y="0"/>
          <a:ext cx="0" cy="0"/>
          <a:chOff x="0" y="0"/>
          <a:chExt cx="0" cy="0"/>
        </a:xfrm>
      </p:grpSpPr>
      <p:sp>
        <p:nvSpPr>
          <p:cNvPr id="4" name="Title 3" descr="Environmental Exceedance Report">
            <a:extLst>
              <a:ext uri="{FF2B5EF4-FFF2-40B4-BE49-F238E27FC236}">
                <a16:creationId xmlns:a16="http://schemas.microsoft.com/office/drawing/2014/main" id="{0879715E-27DF-6647-D6CC-E8513EA533B6}"/>
              </a:ext>
            </a:extLst>
          </p:cNvPr>
          <p:cNvSpPr>
            <a:spLocks noGrp="1"/>
          </p:cNvSpPr>
          <p:nvPr>
            <p:ph type="title"/>
          </p:nvPr>
        </p:nvSpPr>
        <p:spPr>
          <a:xfrm>
            <a:off x="417385" y="120316"/>
            <a:ext cx="11108604" cy="1405281"/>
          </a:xfrm>
        </p:spPr>
        <p:txBody>
          <a:bodyPr/>
          <a:lstStyle/>
          <a:p>
            <a:r>
              <a:rPr lang="en-US" sz="4400" dirty="0">
                <a:latin typeface="Century Gothic"/>
              </a:rPr>
              <a:t>Environmental Exceedance Report </a:t>
            </a:r>
            <a:r>
              <a:rPr lang="en-US" sz="4400">
                <a:latin typeface="Century Gothic"/>
              </a:rPr>
              <a:t>(cont.)</a:t>
            </a:r>
            <a:endParaRPr lang="es-419" sz="4400">
              <a:latin typeface="Century Gothic"/>
            </a:endParaRPr>
          </a:p>
        </p:txBody>
      </p:sp>
      <p:sp>
        <p:nvSpPr>
          <p:cNvPr id="20" name="Slide Number Placeholder 19">
            <a:extLst>
              <a:ext uri="{FF2B5EF4-FFF2-40B4-BE49-F238E27FC236}">
                <a16:creationId xmlns:a16="http://schemas.microsoft.com/office/drawing/2014/main" id="{CC4E6730-3ABE-DD44-123B-49FE366D73F0}"/>
              </a:ext>
              <a:ext uri="{C183D7F6-B498-43B3-948B-1728B52AA6E4}">
                <adec:decorative xmlns:adec="http://schemas.microsoft.com/office/drawing/2017/decorative" val="1"/>
              </a:ext>
            </a:extLst>
          </p:cNvPr>
          <p:cNvSpPr>
            <a:spLocks noGrp="1"/>
          </p:cNvSpPr>
          <p:nvPr>
            <p:ph type="sldNum" sz="quarter" idx="12"/>
          </p:nvPr>
        </p:nvSpPr>
        <p:spPr/>
        <p:txBody>
          <a:bodyPr/>
          <a:lstStyle/>
          <a:p>
            <a:fld id="{737B4A6C-D580-48E4-8B59-80A42473E06D}" type="slidenum">
              <a:rPr lang="es-419" smtClean="0"/>
              <a:t>7</a:t>
            </a:fld>
            <a:endParaRPr lang="es-419"/>
          </a:p>
        </p:txBody>
      </p:sp>
      <p:sp>
        <p:nvSpPr>
          <p:cNvPr id="2" name="TextBox 6">
            <a:extLst>
              <a:ext uri="{FF2B5EF4-FFF2-40B4-BE49-F238E27FC236}">
                <a16:creationId xmlns:a16="http://schemas.microsoft.com/office/drawing/2014/main" id="{A62C52AE-9DD8-14AA-6A42-B9325AE1F70B}"/>
              </a:ext>
            </a:extLst>
          </p:cNvPr>
          <p:cNvSpPr txBox="1"/>
          <p:nvPr/>
        </p:nvSpPr>
        <p:spPr>
          <a:xfrm>
            <a:off x="1777267" y="6223320"/>
            <a:ext cx="976315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t>Suncor Full Report:</a:t>
            </a:r>
            <a:r>
              <a:rPr lang="en-US" sz="1400" b="1" dirty="0">
                <a:ea typeface="+mn-lt"/>
                <a:cs typeface="+mn-lt"/>
              </a:rPr>
              <a:t> </a:t>
            </a:r>
            <a:r>
              <a:rPr lang="en-US" sz="1400" dirty="0">
                <a:ea typeface="+mn-lt"/>
                <a:cs typeface="+mn-lt"/>
                <a:hlinkClick r:id="rId2"/>
              </a:rPr>
              <a:t>Environmental Reportable Tier 3 Events Summary</a:t>
            </a:r>
            <a:endParaRPr lang="en-US" sz="1400" dirty="0">
              <a:ea typeface="+mn-lt"/>
              <a:cs typeface="+mn-lt"/>
            </a:endParaRPr>
          </a:p>
        </p:txBody>
      </p:sp>
      <p:graphicFrame>
        <p:nvGraphicFramePr>
          <p:cNvPr id="6" name="Table 5">
            <a:extLst>
              <a:ext uri="{FF2B5EF4-FFF2-40B4-BE49-F238E27FC236}">
                <a16:creationId xmlns:a16="http://schemas.microsoft.com/office/drawing/2014/main" id="{71AF9695-A6C4-2195-E57F-C1BAA3A88417}"/>
              </a:ext>
            </a:extLst>
          </p:cNvPr>
          <p:cNvGraphicFramePr>
            <a:graphicFrameLocks noGrp="1"/>
          </p:cNvGraphicFramePr>
          <p:nvPr>
            <p:extLst>
              <p:ext uri="{D42A27DB-BD31-4B8C-83A1-F6EECF244321}">
                <p14:modId xmlns:p14="http://schemas.microsoft.com/office/powerpoint/2010/main" val="1383528857"/>
              </p:ext>
            </p:extLst>
          </p:nvPr>
        </p:nvGraphicFramePr>
        <p:xfrm>
          <a:off x="1619250" y="1640416"/>
          <a:ext cx="8384243" cy="4133850"/>
        </p:xfrm>
        <a:graphic>
          <a:graphicData uri="http://schemas.openxmlformats.org/drawingml/2006/table">
            <a:tbl>
              <a:tblPr firstRow="1" bandRow="1">
                <a:tableStyleId>{073A0DAA-6AF3-43AB-8588-CEC1D06C72B9}</a:tableStyleId>
              </a:tblPr>
              <a:tblGrid>
                <a:gridCol w="1270340">
                  <a:extLst>
                    <a:ext uri="{9D8B030D-6E8A-4147-A177-3AD203B41FA5}">
                      <a16:colId xmlns:a16="http://schemas.microsoft.com/office/drawing/2014/main" val="2542767741"/>
                    </a:ext>
                  </a:extLst>
                </a:gridCol>
                <a:gridCol w="1270340">
                  <a:extLst>
                    <a:ext uri="{9D8B030D-6E8A-4147-A177-3AD203B41FA5}">
                      <a16:colId xmlns:a16="http://schemas.microsoft.com/office/drawing/2014/main" val="1809542830"/>
                    </a:ext>
                  </a:extLst>
                </a:gridCol>
                <a:gridCol w="2558827">
                  <a:extLst>
                    <a:ext uri="{9D8B030D-6E8A-4147-A177-3AD203B41FA5}">
                      <a16:colId xmlns:a16="http://schemas.microsoft.com/office/drawing/2014/main" val="3474906871"/>
                    </a:ext>
                  </a:extLst>
                </a:gridCol>
                <a:gridCol w="1560703">
                  <a:extLst>
                    <a:ext uri="{9D8B030D-6E8A-4147-A177-3AD203B41FA5}">
                      <a16:colId xmlns:a16="http://schemas.microsoft.com/office/drawing/2014/main" val="15063739"/>
                    </a:ext>
                  </a:extLst>
                </a:gridCol>
                <a:gridCol w="1724033">
                  <a:extLst>
                    <a:ext uri="{9D8B030D-6E8A-4147-A177-3AD203B41FA5}">
                      <a16:colId xmlns:a16="http://schemas.microsoft.com/office/drawing/2014/main" val="1560502885"/>
                    </a:ext>
                  </a:extLst>
                </a:gridCol>
              </a:tblGrid>
              <a:tr h="390525">
                <a:tc>
                  <a:txBody>
                    <a:bodyPr/>
                    <a:lstStyle/>
                    <a:p>
                      <a:pPr fontAlgn="b">
                        <a:buNone/>
                      </a:pPr>
                      <a:r>
                        <a:rPr lang="en-US" sz="1600" b="1">
                          <a:effectLst/>
                        </a:rPr>
                        <a:t>Start Date</a:t>
                      </a:r>
                    </a:p>
                  </a:txBody>
                  <a:tcPr marL="9525" marR="9525" marT="9525" anchor="b"/>
                </a:tc>
                <a:tc>
                  <a:txBody>
                    <a:bodyPr/>
                    <a:lstStyle/>
                    <a:p>
                      <a:pPr fontAlgn="b">
                        <a:buNone/>
                      </a:pPr>
                      <a:r>
                        <a:rPr lang="en-US" sz="1600" b="1">
                          <a:effectLst/>
                        </a:rPr>
                        <a:t>Pollutant</a:t>
                      </a:r>
                    </a:p>
                  </a:txBody>
                  <a:tcPr marL="9525" marR="9525" marT="9525" anchor="b"/>
                </a:tc>
                <a:tc>
                  <a:txBody>
                    <a:bodyPr/>
                    <a:lstStyle/>
                    <a:p>
                      <a:pPr fontAlgn="b">
                        <a:buNone/>
                      </a:pPr>
                      <a:r>
                        <a:rPr lang="en-US" sz="1600" b="1">
                          <a:effectLst/>
                        </a:rPr>
                        <a:t>Permit Limit/ Condition</a:t>
                      </a:r>
                    </a:p>
                  </a:txBody>
                  <a:tcPr marL="9525" marR="9525" marT="9525" anchor="b"/>
                </a:tc>
                <a:tc>
                  <a:txBody>
                    <a:bodyPr/>
                    <a:lstStyle/>
                    <a:p>
                      <a:pPr fontAlgn="b">
                        <a:buNone/>
                      </a:pPr>
                      <a:r>
                        <a:rPr lang="en-US" sz="1600" b="1">
                          <a:effectLst/>
                        </a:rPr>
                        <a:t>Maximum Reported Value</a:t>
                      </a:r>
                    </a:p>
                  </a:txBody>
                  <a:tcPr marL="9525" marR="9525" marT="9525" anchor="b"/>
                </a:tc>
                <a:tc>
                  <a:txBody>
                    <a:bodyPr/>
                    <a:lstStyle/>
                    <a:p>
                      <a:pPr fontAlgn="b">
                        <a:buNone/>
                      </a:pPr>
                      <a:r>
                        <a:rPr lang="en-US" sz="1600" b="1">
                          <a:effectLst/>
                        </a:rPr>
                        <a:t>Total Exceedance</a:t>
                      </a:r>
                    </a:p>
                  </a:txBody>
                  <a:tcPr marL="9525" marR="9525" marT="9525" anchor="b"/>
                </a:tc>
                <a:extLst>
                  <a:ext uri="{0D108BD9-81ED-4DB2-BD59-A6C34878D82A}">
                    <a16:rowId xmlns:a16="http://schemas.microsoft.com/office/drawing/2014/main" val="2401678369"/>
                  </a:ext>
                </a:extLst>
              </a:tr>
              <a:tr h="190500">
                <a:tc>
                  <a:txBody>
                    <a:bodyPr/>
                    <a:lstStyle/>
                    <a:p>
                      <a:pPr fontAlgn="ctr">
                        <a:buNone/>
                      </a:pPr>
                      <a:r>
                        <a:rPr lang="en-US" sz="1200">
                          <a:effectLst/>
                        </a:rPr>
                        <a:t>11-May-26</a:t>
                      </a:r>
                      <a:endParaRPr lang="en-US" sz="1200" dirty="0">
                        <a:effectLst/>
                      </a:endParaRPr>
                    </a:p>
                  </a:txBody>
                  <a:tcPr marL="9525" marR="9525" marT="9525" anchor="ctr"/>
                </a:tc>
                <a:tc>
                  <a:txBody>
                    <a:bodyPr/>
                    <a:lstStyle/>
                    <a:p>
                      <a:pPr fontAlgn="ctr">
                        <a:buNone/>
                      </a:pPr>
                      <a:r>
                        <a:rPr lang="en-US" sz="1200">
                          <a:effectLst/>
                        </a:rPr>
                        <a:t>opacity</a:t>
                      </a:r>
                      <a:endParaRPr lang="en-US" sz="1200" dirty="0">
                        <a:effectLst/>
                      </a:endParaRPr>
                    </a:p>
                  </a:txBody>
                  <a:tcPr marL="9525" marR="9525" marT="9525" anchor="ctr"/>
                </a:tc>
                <a:tc>
                  <a:txBody>
                    <a:bodyPr/>
                    <a:lstStyle/>
                    <a:p>
                      <a:pPr fontAlgn="ctr">
                        <a:buNone/>
                      </a:pPr>
                      <a:r>
                        <a:rPr lang="en-US" sz="1200">
                          <a:effectLst/>
                        </a:rPr>
                        <a:t>30%</a:t>
                      </a:r>
                      <a:endParaRPr lang="en-US" sz="1200" dirty="0">
                        <a:effectLst/>
                      </a:endParaRPr>
                    </a:p>
                  </a:txBody>
                  <a:tcPr marL="9525" marR="9525" marT="9525" anchor="ctr"/>
                </a:tc>
                <a:tc>
                  <a:txBody>
                    <a:bodyPr/>
                    <a:lstStyle/>
                    <a:p>
                      <a:pPr fontAlgn="ctr">
                        <a:buNone/>
                      </a:pPr>
                      <a:r>
                        <a:rPr lang="en-US" sz="1200">
                          <a:effectLst/>
                        </a:rPr>
                        <a:t>100%</a:t>
                      </a:r>
                      <a:endParaRPr lang="en-US" sz="1200" dirty="0">
                        <a:effectLst/>
                      </a:endParaRPr>
                    </a:p>
                  </a:txBody>
                  <a:tcPr marL="9525" marR="9525" marT="9525" anchor="ctr"/>
                </a:tc>
                <a:tc>
                  <a:txBody>
                    <a:bodyPr/>
                    <a:lstStyle/>
                    <a:p>
                      <a:pPr fontAlgn="ctr">
                        <a:buNone/>
                      </a:pPr>
                      <a:r>
                        <a:rPr lang="en-US" sz="1200">
                          <a:effectLst/>
                        </a:rPr>
                        <a:t>70%</a:t>
                      </a:r>
                      <a:endParaRPr lang="en-US" sz="1200" dirty="0">
                        <a:effectLst/>
                      </a:endParaRPr>
                    </a:p>
                  </a:txBody>
                  <a:tcPr marL="9525" marR="9525" marT="9525" anchor="ctr"/>
                </a:tc>
                <a:extLst>
                  <a:ext uri="{0D108BD9-81ED-4DB2-BD59-A6C34878D82A}">
                    <a16:rowId xmlns:a16="http://schemas.microsoft.com/office/drawing/2014/main" val="1985519325"/>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H2S</a:t>
                      </a:r>
                      <a:endParaRPr lang="en-US" sz="1200" dirty="0">
                        <a:effectLst/>
                      </a:endParaRPr>
                    </a:p>
                  </a:txBody>
                  <a:tcPr marL="9525" marR="9525" marT="9525" anchor="ctr"/>
                </a:tc>
                <a:tc>
                  <a:txBody>
                    <a:bodyPr/>
                    <a:lstStyle/>
                    <a:p>
                      <a:pPr fontAlgn="ctr">
                        <a:buNone/>
                      </a:pPr>
                      <a:r>
                        <a:rPr lang="en-US" sz="1200">
                          <a:effectLst/>
                        </a:rPr>
                        <a:t>162 ppmv</a:t>
                      </a:r>
                      <a:endParaRPr lang="en-US" sz="1200" dirty="0">
                        <a:effectLst/>
                      </a:endParaRPr>
                    </a:p>
                  </a:txBody>
                  <a:tcPr marL="9525" marR="9525" marT="9525" anchor="ctr"/>
                </a:tc>
                <a:tc>
                  <a:txBody>
                    <a:bodyPr/>
                    <a:lstStyle/>
                    <a:p>
                      <a:pPr fontAlgn="ctr">
                        <a:buNone/>
                      </a:pPr>
                      <a:r>
                        <a:rPr lang="en-US" sz="1200">
                          <a:effectLst/>
                        </a:rPr>
                        <a:t>327 ppmv</a:t>
                      </a:r>
                      <a:endParaRPr lang="en-US" sz="1200" dirty="0">
                        <a:effectLst/>
                      </a:endParaRPr>
                    </a:p>
                  </a:txBody>
                  <a:tcPr marL="9525" marR="9525" marT="9525" anchor="ctr"/>
                </a:tc>
                <a:tc>
                  <a:txBody>
                    <a:bodyPr/>
                    <a:lstStyle/>
                    <a:p>
                      <a:pPr fontAlgn="ctr">
                        <a:buNone/>
                      </a:pPr>
                      <a:r>
                        <a:rPr lang="en-US" sz="1200">
                          <a:effectLst/>
                        </a:rPr>
                        <a:t>165 ppmv</a:t>
                      </a:r>
                      <a:endParaRPr lang="en-US" sz="1200" dirty="0">
                        <a:effectLst/>
                      </a:endParaRPr>
                    </a:p>
                  </a:txBody>
                  <a:tcPr marL="9525" marR="9525" marT="9525" anchor="ctr"/>
                </a:tc>
                <a:extLst>
                  <a:ext uri="{0D108BD9-81ED-4DB2-BD59-A6C34878D82A}">
                    <a16:rowId xmlns:a16="http://schemas.microsoft.com/office/drawing/2014/main" val="3045165879"/>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H2S</a:t>
                      </a:r>
                      <a:endParaRPr lang="en-US" sz="1200" dirty="0">
                        <a:effectLst/>
                      </a:endParaRPr>
                    </a:p>
                  </a:txBody>
                  <a:tcPr marL="9525" marR="9525" marT="9525" anchor="ctr"/>
                </a:tc>
                <a:tc>
                  <a:txBody>
                    <a:bodyPr/>
                    <a:lstStyle/>
                    <a:p>
                      <a:pPr fontAlgn="ctr">
                        <a:buNone/>
                      </a:pPr>
                      <a:r>
                        <a:rPr lang="en-US" sz="1200">
                          <a:effectLst/>
                        </a:rPr>
                        <a:t>162 ppmv</a:t>
                      </a:r>
                      <a:endParaRPr lang="en-US" sz="1200" dirty="0">
                        <a:effectLst/>
                      </a:endParaRPr>
                    </a:p>
                  </a:txBody>
                  <a:tcPr marL="9525" marR="9525" marT="9525" anchor="ctr"/>
                </a:tc>
                <a:tc>
                  <a:txBody>
                    <a:bodyPr/>
                    <a:lstStyle/>
                    <a:p>
                      <a:pPr fontAlgn="ctr">
                        <a:buNone/>
                      </a:pPr>
                      <a:r>
                        <a:rPr lang="en-US" sz="1200">
                          <a:effectLst/>
                        </a:rPr>
                        <a:t>327 ppmv</a:t>
                      </a:r>
                      <a:endParaRPr lang="en-US" sz="1200" dirty="0">
                        <a:effectLst/>
                      </a:endParaRPr>
                    </a:p>
                  </a:txBody>
                  <a:tcPr marL="9525" marR="9525" marT="9525" anchor="ctr"/>
                </a:tc>
                <a:tc>
                  <a:txBody>
                    <a:bodyPr/>
                    <a:lstStyle/>
                    <a:p>
                      <a:pPr fontAlgn="ctr">
                        <a:buNone/>
                      </a:pPr>
                      <a:r>
                        <a:rPr lang="en-US" sz="1200">
                          <a:effectLst/>
                        </a:rPr>
                        <a:t>165 ppmv</a:t>
                      </a:r>
                      <a:endParaRPr lang="en-US" sz="1200" dirty="0">
                        <a:effectLst/>
                      </a:endParaRPr>
                    </a:p>
                  </a:txBody>
                  <a:tcPr marL="9525" marR="9525" marT="9525" anchor="ctr"/>
                </a:tc>
                <a:extLst>
                  <a:ext uri="{0D108BD9-81ED-4DB2-BD59-A6C34878D82A}">
                    <a16:rowId xmlns:a16="http://schemas.microsoft.com/office/drawing/2014/main" val="2689253068"/>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opacity</a:t>
                      </a:r>
                      <a:endParaRPr lang="en-US" sz="1200" dirty="0">
                        <a:effectLst/>
                      </a:endParaRPr>
                    </a:p>
                  </a:txBody>
                  <a:tcPr marL="9525" marR="9525" marT="9525" anchor="ctr"/>
                </a:tc>
                <a:tc>
                  <a:txBody>
                    <a:bodyPr/>
                    <a:lstStyle/>
                    <a:p>
                      <a:pPr fontAlgn="ctr">
                        <a:buNone/>
                      </a:pPr>
                      <a:r>
                        <a:rPr lang="en-US" sz="1200">
                          <a:effectLst/>
                        </a:rPr>
                        <a:t>30%</a:t>
                      </a:r>
                      <a:endParaRPr lang="en-US" sz="1200" dirty="0">
                        <a:effectLst/>
                      </a:endParaRPr>
                    </a:p>
                  </a:txBody>
                  <a:tcPr marL="9525" marR="9525" marT="9525" anchor="ctr"/>
                </a:tc>
                <a:tc>
                  <a:txBody>
                    <a:bodyPr/>
                    <a:lstStyle/>
                    <a:p>
                      <a:pPr fontAlgn="ctr">
                        <a:buNone/>
                      </a:pPr>
                      <a:r>
                        <a:rPr lang="en-US" sz="1200">
                          <a:effectLst/>
                        </a:rPr>
                        <a:t>100%</a:t>
                      </a:r>
                      <a:endParaRPr lang="en-US" sz="1200" dirty="0">
                        <a:effectLst/>
                      </a:endParaRPr>
                    </a:p>
                  </a:txBody>
                  <a:tcPr marL="9525" marR="9525" marT="9525" anchor="ctr"/>
                </a:tc>
                <a:tc>
                  <a:txBody>
                    <a:bodyPr/>
                    <a:lstStyle/>
                    <a:p>
                      <a:pPr fontAlgn="ctr">
                        <a:buNone/>
                      </a:pPr>
                      <a:r>
                        <a:rPr lang="en-US" sz="1200">
                          <a:effectLst/>
                        </a:rPr>
                        <a:t>70%</a:t>
                      </a:r>
                      <a:endParaRPr lang="en-US" sz="1200" dirty="0">
                        <a:effectLst/>
                      </a:endParaRPr>
                    </a:p>
                  </a:txBody>
                  <a:tcPr marL="9525" marR="9525" marT="9525" anchor="ctr"/>
                </a:tc>
                <a:extLst>
                  <a:ext uri="{0D108BD9-81ED-4DB2-BD59-A6C34878D82A}">
                    <a16:rowId xmlns:a16="http://schemas.microsoft.com/office/drawing/2014/main" val="2837652398"/>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H2S</a:t>
                      </a:r>
                      <a:endParaRPr lang="en-US" sz="1200" dirty="0">
                        <a:effectLst/>
                      </a:endParaRPr>
                    </a:p>
                  </a:txBody>
                  <a:tcPr marL="9525" marR="9525" marT="9525" anchor="ctr"/>
                </a:tc>
                <a:tc>
                  <a:txBody>
                    <a:bodyPr/>
                    <a:lstStyle/>
                    <a:p>
                      <a:pPr fontAlgn="ctr">
                        <a:buNone/>
                      </a:pPr>
                      <a:r>
                        <a:rPr lang="en-US" sz="1200">
                          <a:effectLst/>
                        </a:rPr>
                        <a:t>162 ppmv</a:t>
                      </a:r>
                      <a:endParaRPr lang="en-US" sz="1200" dirty="0">
                        <a:effectLst/>
                      </a:endParaRPr>
                    </a:p>
                  </a:txBody>
                  <a:tcPr marL="9525" marR="9525" marT="9525" anchor="ctr"/>
                </a:tc>
                <a:tc>
                  <a:txBody>
                    <a:bodyPr/>
                    <a:lstStyle/>
                    <a:p>
                      <a:pPr fontAlgn="ctr">
                        <a:buNone/>
                      </a:pPr>
                      <a:r>
                        <a:rPr lang="en-US" sz="1200">
                          <a:effectLst/>
                        </a:rPr>
                        <a:t>300 ppmv</a:t>
                      </a:r>
                      <a:endParaRPr lang="en-US" sz="1200" dirty="0">
                        <a:effectLst/>
                      </a:endParaRPr>
                    </a:p>
                  </a:txBody>
                  <a:tcPr marL="9525" marR="9525" marT="9525" anchor="ctr"/>
                </a:tc>
                <a:tc>
                  <a:txBody>
                    <a:bodyPr/>
                    <a:lstStyle/>
                    <a:p>
                      <a:pPr fontAlgn="ctr">
                        <a:buNone/>
                      </a:pPr>
                      <a:r>
                        <a:rPr lang="en-US" sz="1200">
                          <a:effectLst/>
                        </a:rPr>
                        <a:t>138 ppmv</a:t>
                      </a:r>
                      <a:endParaRPr lang="en-US" sz="1200" dirty="0">
                        <a:effectLst/>
                      </a:endParaRPr>
                    </a:p>
                  </a:txBody>
                  <a:tcPr marL="9525" marR="9525" marT="9525" anchor="ctr"/>
                </a:tc>
                <a:extLst>
                  <a:ext uri="{0D108BD9-81ED-4DB2-BD59-A6C34878D82A}">
                    <a16:rowId xmlns:a16="http://schemas.microsoft.com/office/drawing/2014/main" val="3181117165"/>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CO</a:t>
                      </a:r>
                      <a:endParaRPr lang="en-US" sz="1200" dirty="0">
                        <a:effectLst/>
                      </a:endParaRPr>
                    </a:p>
                  </a:txBody>
                  <a:tcPr marL="9525" marR="9525" marT="9525" anchor="ctr"/>
                </a:tc>
                <a:tc>
                  <a:txBody>
                    <a:bodyPr/>
                    <a:lstStyle/>
                    <a:p>
                      <a:pPr fontAlgn="ctr">
                        <a:buNone/>
                      </a:pPr>
                      <a:r>
                        <a:rPr lang="en-US" sz="1200">
                          <a:effectLst/>
                        </a:rPr>
                        <a:t>500 ppmv </a:t>
                      </a:r>
                      <a:endParaRPr lang="en-US" sz="1200" dirty="0">
                        <a:effectLst/>
                      </a:endParaRPr>
                    </a:p>
                  </a:txBody>
                  <a:tcPr marL="9525" marR="9525" marT="9525" anchor="ctr"/>
                </a:tc>
                <a:tc>
                  <a:txBody>
                    <a:bodyPr/>
                    <a:lstStyle/>
                    <a:p>
                      <a:pPr fontAlgn="ctr">
                        <a:buNone/>
                      </a:pPr>
                      <a:r>
                        <a:rPr lang="en-US" sz="1200">
                          <a:effectLst/>
                        </a:rPr>
                        <a:t>2030 ppmv</a:t>
                      </a:r>
                      <a:endParaRPr lang="en-US" sz="1200" dirty="0">
                        <a:effectLst/>
                      </a:endParaRPr>
                    </a:p>
                  </a:txBody>
                  <a:tcPr marL="9525" marR="9525" marT="9525" anchor="ctr"/>
                </a:tc>
                <a:tc>
                  <a:txBody>
                    <a:bodyPr/>
                    <a:lstStyle/>
                    <a:p>
                      <a:pPr fontAlgn="ctr">
                        <a:buNone/>
                      </a:pPr>
                      <a:r>
                        <a:rPr lang="en-US" sz="1200">
                          <a:effectLst/>
                        </a:rPr>
                        <a:t>1530 ppmv</a:t>
                      </a:r>
                      <a:endParaRPr lang="en-US" sz="1200" dirty="0">
                        <a:effectLst/>
                      </a:endParaRPr>
                    </a:p>
                  </a:txBody>
                  <a:tcPr marL="9525" marR="9525" marT="9525" anchor="ctr"/>
                </a:tc>
                <a:extLst>
                  <a:ext uri="{0D108BD9-81ED-4DB2-BD59-A6C34878D82A}">
                    <a16:rowId xmlns:a16="http://schemas.microsoft.com/office/drawing/2014/main" val="3676160627"/>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opacity</a:t>
                      </a:r>
                      <a:endParaRPr lang="en-US" sz="1200" dirty="0">
                        <a:effectLst/>
                      </a:endParaRPr>
                    </a:p>
                  </a:txBody>
                  <a:tcPr marL="9525" marR="9525" marT="9525" anchor="ctr"/>
                </a:tc>
                <a:tc>
                  <a:txBody>
                    <a:bodyPr/>
                    <a:lstStyle/>
                    <a:p>
                      <a:pPr fontAlgn="ctr">
                        <a:buNone/>
                      </a:pPr>
                      <a:r>
                        <a:rPr lang="en-US" sz="1200">
                          <a:effectLst/>
                        </a:rPr>
                        <a:t>20%</a:t>
                      </a:r>
                      <a:endParaRPr lang="en-US" sz="1200" dirty="0">
                        <a:effectLst/>
                      </a:endParaRPr>
                    </a:p>
                  </a:txBody>
                  <a:tcPr marL="9525" marR="9525" marT="9525" anchor="ctr"/>
                </a:tc>
                <a:tc>
                  <a:txBody>
                    <a:bodyPr/>
                    <a:lstStyle/>
                    <a:p>
                      <a:pPr fontAlgn="ctr">
                        <a:buNone/>
                      </a:pPr>
                      <a:r>
                        <a:rPr lang="en-US" sz="1200">
                          <a:effectLst/>
                        </a:rPr>
                        <a:t>58%</a:t>
                      </a:r>
                      <a:endParaRPr lang="en-US" sz="1200" dirty="0">
                        <a:effectLst/>
                      </a:endParaRPr>
                    </a:p>
                  </a:txBody>
                  <a:tcPr marL="9525" marR="9525" marT="9525" anchor="ctr"/>
                </a:tc>
                <a:tc>
                  <a:txBody>
                    <a:bodyPr/>
                    <a:lstStyle/>
                    <a:p>
                      <a:pPr fontAlgn="ctr">
                        <a:buNone/>
                      </a:pPr>
                      <a:r>
                        <a:rPr lang="en-US" sz="1200">
                          <a:effectLst/>
                        </a:rPr>
                        <a:t>38%</a:t>
                      </a:r>
                      <a:endParaRPr lang="en-US" sz="1200" dirty="0">
                        <a:effectLst/>
                      </a:endParaRPr>
                    </a:p>
                  </a:txBody>
                  <a:tcPr marL="9525" marR="9525" marT="9525" anchor="ctr"/>
                </a:tc>
                <a:extLst>
                  <a:ext uri="{0D108BD9-81ED-4DB2-BD59-A6C34878D82A}">
                    <a16:rowId xmlns:a16="http://schemas.microsoft.com/office/drawing/2014/main" val="1963320534"/>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opacity</a:t>
                      </a:r>
                      <a:endParaRPr lang="en-US" sz="1200" dirty="0">
                        <a:effectLst/>
                      </a:endParaRPr>
                    </a:p>
                  </a:txBody>
                  <a:tcPr marL="9525" marR="9525" marT="9525" anchor="ctr"/>
                </a:tc>
                <a:tc>
                  <a:txBody>
                    <a:bodyPr/>
                    <a:lstStyle/>
                    <a:p>
                      <a:pPr fontAlgn="ctr">
                        <a:buNone/>
                      </a:pPr>
                      <a:r>
                        <a:rPr lang="en-US" sz="1200">
                          <a:effectLst/>
                        </a:rPr>
                        <a:t>30%</a:t>
                      </a:r>
                      <a:endParaRPr lang="en-US" sz="1200" dirty="0">
                        <a:effectLst/>
                      </a:endParaRPr>
                    </a:p>
                  </a:txBody>
                  <a:tcPr marL="9525" marR="9525" marT="9525" anchor="ctr"/>
                </a:tc>
                <a:tc>
                  <a:txBody>
                    <a:bodyPr/>
                    <a:lstStyle/>
                    <a:p>
                      <a:pPr fontAlgn="ctr">
                        <a:buNone/>
                      </a:pPr>
                      <a:r>
                        <a:rPr lang="en-US" sz="1200">
                          <a:effectLst/>
                        </a:rPr>
                        <a:t>100%</a:t>
                      </a:r>
                      <a:endParaRPr lang="en-US" sz="1200" dirty="0">
                        <a:effectLst/>
                      </a:endParaRPr>
                    </a:p>
                  </a:txBody>
                  <a:tcPr marL="9525" marR="9525" marT="9525" anchor="ctr"/>
                </a:tc>
                <a:tc>
                  <a:txBody>
                    <a:bodyPr/>
                    <a:lstStyle/>
                    <a:p>
                      <a:pPr fontAlgn="ctr">
                        <a:buNone/>
                      </a:pPr>
                      <a:r>
                        <a:rPr lang="en-US" sz="1200">
                          <a:effectLst/>
                        </a:rPr>
                        <a:t>70%</a:t>
                      </a:r>
                      <a:endParaRPr lang="en-US" sz="1200" dirty="0">
                        <a:effectLst/>
                      </a:endParaRPr>
                    </a:p>
                  </a:txBody>
                  <a:tcPr marL="9525" marR="9525" marT="9525" anchor="ctr"/>
                </a:tc>
                <a:extLst>
                  <a:ext uri="{0D108BD9-81ED-4DB2-BD59-A6C34878D82A}">
                    <a16:rowId xmlns:a16="http://schemas.microsoft.com/office/drawing/2014/main" val="2171021783"/>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H2S</a:t>
                      </a:r>
                      <a:endParaRPr lang="en-US" sz="1200" dirty="0">
                        <a:effectLst/>
                      </a:endParaRPr>
                    </a:p>
                  </a:txBody>
                  <a:tcPr marL="9525" marR="9525" marT="9525" anchor="ctr"/>
                </a:tc>
                <a:tc>
                  <a:txBody>
                    <a:bodyPr/>
                    <a:lstStyle/>
                    <a:p>
                      <a:pPr fontAlgn="ctr">
                        <a:buNone/>
                      </a:pPr>
                      <a:r>
                        <a:rPr lang="en-US" sz="1200">
                          <a:effectLst/>
                        </a:rPr>
                        <a:t>162 ppmv</a:t>
                      </a:r>
                      <a:endParaRPr lang="en-US" sz="1200" dirty="0">
                        <a:effectLst/>
                      </a:endParaRPr>
                    </a:p>
                  </a:txBody>
                  <a:tcPr marL="9525" marR="9525" marT="9525" anchor="ctr"/>
                </a:tc>
                <a:tc>
                  <a:txBody>
                    <a:bodyPr/>
                    <a:lstStyle/>
                    <a:p>
                      <a:pPr fontAlgn="ctr">
                        <a:buNone/>
                      </a:pPr>
                      <a:r>
                        <a:rPr lang="en-US" sz="1200">
                          <a:effectLst/>
                        </a:rPr>
                        <a:t>327 ppmv</a:t>
                      </a:r>
                      <a:endParaRPr lang="en-US" sz="1200" dirty="0">
                        <a:effectLst/>
                      </a:endParaRPr>
                    </a:p>
                  </a:txBody>
                  <a:tcPr marL="9525" marR="9525" marT="9525" anchor="ctr"/>
                </a:tc>
                <a:tc>
                  <a:txBody>
                    <a:bodyPr/>
                    <a:lstStyle/>
                    <a:p>
                      <a:pPr fontAlgn="ctr">
                        <a:buNone/>
                      </a:pPr>
                      <a:r>
                        <a:rPr lang="en-US" sz="1200">
                          <a:effectLst/>
                        </a:rPr>
                        <a:t>165 ppmv</a:t>
                      </a:r>
                      <a:endParaRPr lang="en-US" sz="1200" dirty="0">
                        <a:effectLst/>
                      </a:endParaRPr>
                    </a:p>
                  </a:txBody>
                  <a:tcPr marL="9525" marR="9525" marT="9525" anchor="ctr"/>
                </a:tc>
                <a:extLst>
                  <a:ext uri="{0D108BD9-81ED-4DB2-BD59-A6C34878D82A}">
                    <a16:rowId xmlns:a16="http://schemas.microsoft.com/office/drawing/2014/main" val="3222893607"/>
                  </a:ext>
                </a:extLst>
              </a:tr>
              <a:tr h="190500">
                <a:tc>
                  <a:txBody>
                    <a:bodyPr/>
                    <a:lstStyle/>
                    <a:p>
                      <a:pPr fontAlgn="ctr">
                        <a:buNone/>
                      </a:pPr>
                      <a:r>
                        <a:rPr lang="en-US" sz="1200">
                          <a:effectLst/>
                        </a:rPr>
                        <a:t>11-May</a:t>
                      </a:r>
                      <a:endParaRPr lang="en-US" sz="1200" dirty="0">
                        <a:effectLst/>
                      </a:endParaRPr>
                    </a:p>
                  </a:txBody>
                  <a:tcPr marL="9525" marR="9525" marT="9525" anchor="ctr"/>
                </a:tc>
                <a:tc>
                  <a:txBody>
                    <a:bodyPr/>
                    <a:lstStyle/>
                    <a:p>
                      <a:pPr fontAlgn="ctr">
                        <a:buNone/>
                      </a:pPr>
                      <a:r>
                        <a:rPr lang="en-US" sz="1200">
                          <a:effectLst/>
                        </a:rPr>
                        <a:t>NHV</a:t>
                      </a:r>
                      <a:endParaRPr lang="en-US" sz="1200" dirty="0">
                        <a:effectLst/>
                      </a:endParaRPr>
                    </a:p>
                  </a:txBody>
                  <a:tcPr marL="9525" marR="9525" marT="9525" anchor="ctr"/>
                </a:tc>
                <a:tc>
                  <a:txBody>
                    <a:bodyPr/>
                    <a:lstStyle/>
                    <a:p>
                      <a:pPr fontAlgn="ctr">
                        <a:buNone/>
                      </a:pPr>
                      <a:r>
                        <a:rPr lang="en-US" sz="1200">
                          <a:effectLst/>
                        </a:rPr>
                        <a:t>&gt;270 btu/scf</a:t>
                      </a:r>
                      <a:endParaRPr lang="en-US" sz="1200" dirty="0">
                        <a:effectLst/>
                      </a:endParaRPr>
                    </a:p>
                  </a:txBody>
                  <a:tcPr marL="9525" marR="9525" marT="9525" anchor="ctr"/>
                </a:tc>
                <a:tc>
                  <a:txBody>
                    <a:bodyPr/>
                    <a:lstStyle/>
                    <a:p>
                      <a:pPr fontAlgn="ctr">
                        <a:buNone/>
                      </a:pPr>
                      <a:r>
                        <a:rPr lang="en-US" sz="1200">
                          <a:effectLst/>
                        </a:rPr>
                        <a:t>180 btu/scf</a:t>
                      </a:r>
                      <a:endParaRPr lang="en-US" sz="1200" dirty="0">
                        <a:effectLst/>
                      </a:endParaRPr>
                    </a:p>
                  </a:txBody>
                  <a:tcPr marL="9525" marR="9525" marT="9525" anchor="ctr"/>
                </a:tc>
                <a:tc>
                  <a:txBody>
                    <a:bodyPr/>
                    <a:lstStyle/>
                    <a:p>
                      <a:pPr fontAlgn="ctr">
                        <a:buNone/>
                      </a:pPr>
                      <a:r>
                        <a:rPr lang="en-US" sz="1200">
                          <a:effectLst/>
                        </a:rPr>
                        <a:t>short 90 btu/scf</a:t>
                      </a:r>
                      <a:endParaRPr lang="en-US" sz="1200" dirty="0">
                        <a:effectLst/>
                      </a:endParaRPr>
                    </a:p>
                  </a:txBody>
                  <a:tcPr marL="9525" marR="9525" marT="9525" anchor="ctr"/>
                </a:tc>
                <a:extLst>
                  <a:ext uri="{0D108BD9-81ED-4DB2-BD59-A6C34878D82A}">
                    <a16:rowId xmlns:a16="http://schemas.microsoft.com/office/drawing/2014/main" val="4205958476"/>
                  </a:ext>
                </a:extLst>
              </a:tr>
              <a:tr h="971550">
                <a:tc>
                  <a:txBody>
                    <a:bodyPr/>
                    <a:lstStyle/>
                    <a:p>
                      <a:pPr fontAlgn="ctr">
                        <a:buNone/>
                      </a:pPr>
                      <a:r>
                        <a:rPr lang="en-US" sz="1200">
                          <a:effectLst/>
                        </a:rPr>
                        <a:t>13-May</a:t>
                      </a:r>
                      <a:endParaRPr lang="en-US" sz="1200" dirty="0">
                        <a:effectLst/>
                      </a:endParaRPr>
                    </a:p>
                  </a:txBody>
                  <a:tcPr marL="9525" marR="9525" marT="9525" anchor="ctr"/>
                </a:tc>
                <a:tc>
                  <a:txBody>
                    <a:bodyPr/>
                    <a:lstStyle/>
                    <a:p>
                      <a:pPr fontAlgn="ctr">
                        <a:buNone/>
                      </a:pPr>
                      <a:r>
                        <a:rPr lang="en-US" sz="1200">
                          <a:effectLst/>
                        </a:rPr>
                        <a:t>Ceriodaphnia dubia</a:t>
                      </a:r>
                      <a:endParaRPr lang="en-US" sz="1200" dirty="0">
                        <a:effectLst/>
                      </a:endParaRPr>
                    </a:p>
                  </a:txBody>
                  <a:tcPr marL="9525" marR="9525" marT="9525" anchor="ctr"/>
                </a:tc>
                <a:tc>
                  <a:txBody>
                    <a:bodyPr/>
                    <a:lstStyle/>
                    <a:p>
                      <a:pPr fontAlgn="ctr">
                        <a:buNone/>
                      </a:pPr>
                      <a:r>
                        <a:rPr lang="en-US" sz="1200">
                          <a:effectLst/>
                        </a:rPr>
                        <a:t>Ceriodaphnia dubia: </a:t>
                      </a:r>
                      <a:br>
                        <a:rPr lang="en-US" sz="1200" dirty="0">
                          <a:effectLst/>
                        </a:rPr>
                      </a:br>
                      <a:r>
                        <a:rPr lang="en-US" sz="1200">
                          <a:effectLst/>
                        </a:rPr>
                        <a:t>If both WET test endpoints (NOEC and IC25) are</a:t>
                      </a:r>
                      <a:br>
                        <a:rPr lang="en-US" sz="1200" dirty="0">
                          <a:effectLst/>
                        </a:rPr>
                      </a:br>
                      <a:r>
                        <a:rPr lang="en-US" sz="1200">
                          <a:effectLst/>
                        </a:rPr>
                        <a:t>below 89%, it is an exceedance of the permit.</a:t>
                      </a:r>
                      <a:endParaRPr lang="en-US" sz="1200" dirty="0">
                        <a:effectLst/>
                      </a:endParaRPr>
                    </a:p>
                  </a:txBody>
                  <a:tcPr marL="9525" marR="9525" marT="9525" anchor="ctr"/>
                </a:tc>
                <a:tc>
                  <a:txBody>
                    <a:bodyPr/>
                    <a:lstStyle/>
                    <a:p>
                      <a:pPr fontAlgn="ctr">
                        <a:buNone/>
                      </a:pPr>
                      <a:r>
                        <a:rPr lang="en-US" sz="1200">
                          <a:effectLst/>
                        </a:rPr>
                        <a:t>C. dubia NOEC: &lt;22% </a:t>
                      </a:r>
                      <a:br>
                        <a:rPr lang="en-US" sz="1200" dirty="0">
                          <a:effectLst/>
                        </a:rPr>
                      </a:br>
                      <a:r>
                        <a:rPr lang="en-US" sz="1200">
                          <a:effectLst/>
                        </a:rPr>
                        <a:t>C. dubia IC25: 8.5% </a:t>
                      </a:r>
                      <a:endParaRPr lang="en-US" sz="1200" dirty="0">
                        <a:effectLst/>
                      </a:endParaRPr>
                    </a:p>
                  </a:txBody>
                  <a:tcPr marL="9525" marR="9525" marT="9525" anchor="ctr"/>
                </a:tc>
                <a:tc>
                  <a:txBody>
                    <a:bodyPr/>
                    <a:lstStyle/>
                    <a:p>
                      <a:pPr fontAlgn="b">
                        <a:buNone/>
                      </a:pPr>
                      <a:endParaRPr lang="en-US" sz="1200" dirty="0">
                        <a:effectLst/>
                      </a:endParaRPr>
                    </a:p>
                  </a:txBody>
                  <a:tcPr marL="9525" marR="9525" marT="9525" anchor="b"/>
                </a:tc>
                <a:extLst>
                  <a:ext uri="{0D108BD9-81ED-4DB2-BD59-A6C34878D82A}">
                    <a16:rowId xmlns:a16="http://schemas.microsoft.com/office/drawing/2014/main" val="2039120360"/>
                  </a:ext>
                </a:extLst>
              </a:tr>
              <a:tr h="190500">
                <a:tc>
                  <a:txBody>
                    <a:bodyPr/>
                    <a:lstStyle/>
                    <a:p>
                      <a:pPr fontAlgn="ctr">
                        <a:buNone/>
                      </a:pPr>
                      <a:r>
                        <a:rPr lang="en-US" sz="1200">
                          <a:effectLst/>
                        </a:rPr>
                        <a:t>13-May</a:t>
                      </a:r>
                      <a:endParaRPr lang="en-US" sz="1200" dirty="0">
                        <a:effectLst/>
                      </a:endParaRPr>
                    </a:p>
                  </a:txBody>
                  <a:tcPr marL="9525" marR="9525" marT="9525" anchor="ctr"/>
                </a:tc>
                <a:tc>
                  <a:txBody>
                    <a:bodyPr/>
                    <a:lstStyle/>
                    <a:p>
                      <a:pPr fontAlgn="ctr">
                        <a:buNone/>
                      </a:pPr>
                      <a:r>
                        <a:rPr lang="en-US" sz="1200">
                          <a:effectLst/>
                        </a:rPr>
                        <a:t>Crude Oil</a:t>
                      </a:r>
                      <a:endParaRPr lang="en-US" sz="1200" dirty="0">
                        <a:effectLst/>
                      </a:endParaRPr>
                    </a:p>
                  </a:txBody>
                  <a:tcPr marL="9525" marR="9525" marT="9525" anchor="ctr"/>
                </a:tc>
                <a:tc>
                  <a:txBody>
                    <a:bodyPr/>
                    <a:lstStyle/>
                    <a:p>
                      <a:pPr fontAlgn="ctr">
                        <a:buNone/>
                      </a:pPr>
                      <a:r>
                        <a:rPr lang="en-US" sz="1200">
                          <a:effectLst/>
                        </a:rPr>
                        <a:t>NA</a:t>
                      </a:r>
                      <a:endParaRPr lang="en-US" sz="1200" dirty="0">
                        <a:effectLst/>
                      </a:endParaRPr>
                    </a:p>
                  </a:txBody>
                  <a:tcPr marL="9525" marR="9525" marT="9525" anchor="ctr"/>
                </a:tc>
                <a:tc>
                  <a:txBody>
                    <a:bodyPr/>
                    <a:lstStyle/>
                    <a:p>
                      <a:pPr fontAlgn="ctr">
                        <a:buNone/>
                      </a:pPr>
                      <a:r>
                        <a:rPr lang="en-US" sz="1200">
                          <a:effectLst/>
                        </a:rPr>
                        <a:t>NA</a:t>
                      </a:r>
                      <a:endParaRPr lang="en-US" sz="1200" dirty="0">
                        <a:effectLst/>
                      </a:endParaRPr>
                    </a:p>
                  </a:txBody>
                  <a:tcPr marL="9525" marR="9525" marT="9525" anchor="ctr"/>
                </a:tc>
                <a:tc>
                  <a:txBody>
                    <a:bodyPr/>
                    <a:lstStyle/>
                    <a:p>
                      <a:pPr fontAlgn="ctr">
                        <a:buNone/>
                      </a:pPr>
                      <a:r>
                        <a:rPr lang="en-US" sz="1200">
                          <a:effectLst/>
                        </a:rPr>
                        <a:t>NA</a:t>
                      </a:r>
                      <a:endParaRPr lang="en-US" sz="1200" dirty="0">
                        <a:effectLst/>
                      </a:endParaRPr>
                    </a:p>
                  </a:txBody>
                  <a:tcPr marL="9525" marR="9525" marT="9525" anchor="ctr"/>
                </a:tc>
                <a:extLst>
                  <a:ext uri="{0D108BD9-81ED-4DB2-BD59-A6C34878D82A}">
                    <a16:rowId xmlns:a16="http://schemas.microsoft.com/office/drawing/2014/main" val="3198329294"/>
                  </a:ext>
                </a:extLst>
              </a:tr>
            </a:tbl>
          </a:graphicData>
        </a:graphic>
      </p:graphicFrame>
    </p:spTree>
    <p:extLst>
      <p:ext uri="{BB962C8B-B14F-4D97-AF65-F5344CB8AC3E}">
        <p14:creationId xmlns:p14="http://schemas.microsoft.com/office/powerpoint/2010/main" val="69544076"/>
      </p:ext>
    </p:extLst>
  </p:cSld>
  <p:clrMapOvr>
    <a:masterClrMapping/>
  </p:clrMapOvr>
</p:sld>
</file>

<file path=ppt/theme/theme1.xml><?xml version="1.0" encoding="utf-8"?>
<a:theme xmlns:a="http://schemas.openxmlformats.org/drawingml/2006/main" name="Cov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a:themeElements>
    <a:clrScheme name="Commerce City">
      <a:dk1>
        <a:srgbClr val="000000"/>
      </a:dk1>
      <a:lt1>
        <a:srgbClr val="FFFFFF"/>
      </a:lt1>
      <a:dk2>
        <a:srgbClr val="005087"/>
      </a:dk2>
      <a:lt2>
        <a:srgbClr val="E7E6E6"/>
      </a:lt2>
      <a:accent1>
        <a:srgbClr val="005087"/>
      </a:accent1>
      <a:accent2>
        <a:srgbClr val="8C946C"/>
      </a:accent2>
      <a:accent3>
        <a:srgbClr val="4C95B5"/>
      </a:accent3>
      <a:accent4>
        <a:srgbClr val="BD4B26"/>
      </a:accent4>
      <a:accent5>
        <a:srgbClr val="B8BF26"/>
      </a:accent5>
      <a:accent6>
        <a:srgbClr val="892F7A"/>
      </a:accent6>
      <a:hlink>
        <a:srgbClr val="00B0F0"/>
      </a:hlink>
      <a:folHlink>
        <a:srgbClr val="FFC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2be5f51-c573-4d86-9adb-54fa97d8855b" xsi:nil="true"/>
    <lcf76f155ced4ddcb4097134ff3c332f xmlns="15825ecc-bcce-41c4-ab1c-21c13d0e4fd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DF975FC439B84A882ADE8783FED9BC" ma:contentTypeVersion="15" ma:contentTypeDescription="Create a new document." ma:contentTypeScope="" ma:versionID="89068d846529c4792d6b99ce30d384a3">
  <xsd:schema xmlns:xsd="http://www.w3.org/2001/XMLSchema" xmlns:xs="http://www.w3.org/2001/XMLSchema" xmlns:p="http://schemas.microsoft.com/office/2006/metadata/properties" xmlns:ns2="82be5f51-c573-4d86-9adb-54fa97d8855b" xmlns:ns3="15825ecc-bcce-41c4-ab1c-21c13d0e4fdf" targetNamespace="http://schemas.microsoft.com/office/2006/metadata/properties" ma:root="true" ma:fieldsID="4761b0c1db12b4948abc6554b5872efa" ns2:_="" ns3:_="">
    <xsd:import namespace="82be5f51-c573-4d86-9adb-54fa97d8855b"/>
    <xsd:import namespace="15825ecc-bcce-41c4-ab1c-21c13d0e4fd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be5f51-c573-4d86-9adb-54fa97d885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01b8dec-c70d-46b7-89be-54eb4c0540a3}" ma:internalName="TaxCatchAll" ma:showField="CatchAllData" ma:web="82be5f51-c573-4d86-9adb-54fa97d885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5825ecc-bcce-41c4-ab1c-21c13d0e4fd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57c71d-d190-4cb2-9878-bcc0a932927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93E9EC-9E9E-4EC1-AA55-B1E265F32771}">
  <ds:schemaRefs>
    <ds:schemaRef ds:uri="http://schemas.microsoft.com/sharepoint/v3/contenttype/forms"/>
  </ds:schemaRefs>
</ds:datastoreItem>
</file>

<file path=customXml/itemProps2.xml><?xml version="1.0" encoding="utf-8"?>
<ds:datastoreItem xmlns:ds="http://schemas.openxmlformats.org/officeDocument/2006/customXml" ds:itemID="{34C589D6-6817-4EEB-84A4-0D25F0B891FC}">
  <ds:schemaRefs>
    <ds:schemaRef ds:uri="15825ecc-bcce-41c4-ab1c-21c13d0e4fdf"/>
    <ds:schemaRef ds:uri="82be5f51-c573-4d86-9adb-54fa97d8855b"/>
    <ds:schemaRef ds:uri="be27cd27-3729-4f9e-b585-2b3d7306b0c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6CE117C-1A59-4160-8170-2CC38F356C05}">
  <ds:schemaRefs>
    <ds:schemaRef ds:uri="15825ecc-bcce-41c4-ab1c-21c13d0e4fdf"/>
    <ds:schemaRef ds:uri="82be5f51-c573-4d86-9adb-54fa97d88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603</Words>
  <Application>Microsoft Office PowerPoint</Application>
  <PresentationFormat>Widescreen</PresentationFormat>
  <Paragraphs>165</Paragraphs>
  <Slides>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Arial,Sans-Serif</vt:lpstr>
      <vt:lpstr>Calibri</vt:lpstr>
      <vt:lpstr>Century Gothic</vt:lpstr>
      <vt:lpstr>Times New Roman</vt:lpstr>
      <vt:lpstr>Covers</vt:lpstr>
      <vt:lpstr>Content</vt:lpstr>
      <vt:lpstr>Oil and Gas Update</vt:lpstr>
      <vt:lpstr>Current Applications</vt:lpstr>
      <vt:lpstr>Adams County Oil and Gas Updates </vt:lpstr>
      <vt:lpstr>CDPHE Air Pollution Control Division (APCD)  Public Meeting Updates</vt:lpstr>
      <vt:lpstr>Cumulative Impacts Updates</vt:lpstr>
      <vt:lpstr>Environmental Exceedance Report</vt:lpstr>
      <vt:lpstr>Environmental Exceedance Report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SAMPLE COVER SLIDE</dc:title>
  <dc:creator>rgabriel</dc:creator>
  <cp:lastModifiedBy>Tart, Elizabeth - CM</cp:lastModifiedBy>
  <cp:revision>301</cp:revision>
  <dcterms:created xsi:type="dcterms:W3CDTF">2023-07-26T02:57:23Z</dcterms:created>
  <dcterms:modified xsi:type="dcterms:W3CDTF">2026-07-01T18:00:57Z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0x0101004FDF975FC439B84A882ADE8783FED9BC</vt:lpwstr>
  </property>
  <property fmtid="{D5CDD505-2E9C-101B-9397-08002B2CF9AE}" pid="3" name="MediaServiceImageTags">
    <vt:lpwstr/>
  </property>
</Properties>
</file>